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43"/>
  </p:notesMasterIdLst>
  <p:sldIdLst>
    <p:sldId id="360" r:id="rId2"/>
    <p:sldId id="355" r:id="rId3"/>
    <p:sldId id="354" r:id="rId4"/>
    <p:sldId id="367" r:id="rId5"/>
    <p:sldId id="351" r:id="rId6"/>
    <p:sldId id="333" r:id="rId7"/>
    <p:sldId id="262" r:id="rId8"/>
    <p:sldId id="330" r:id="rId9"/>
    <p:sldId id="331" r:id="rId10"/>
    <p:sldId id="332" r:id="rId11"/>
    <p:sldId id="334" r:id="rId12"/>
    <p:sldId id="272" r:id="rId13"/>
    <p:sldId id="335" r:id="rId14"/>
    <p:sldId id="341" r:id="rId15"/>
    <p:sldId id="342" r:id="rId16"/>
    <p:sldId id="343" r:id="rId17"/>
    <p:sldId id="344" r:id="rId18"/>
    <p:sldId id="346" r:id="rId19"/>
    <p:sldId id="348" r:id="rId20"/>
    <p:sldId id="350" r:id="rId21"/>
    <p:sldId id="362" r:id="rId22"/>
    <p:sldId id="364" r:id="rId23"/>
    <p:sldId id="352" r:id="rId24"/>
    <p:sldId id="356" r:id="rId25"/>
    <p:sldId id="357" r:id="rId26"/>
    <p:sldId id="366" r:id="rId27"/>
    <p:sldId id="358" r:id="rId28"/>
    <p:sldId id="359" r:id="rId29"/>
    <p:sldId id="368" r:id="rId30"/>
    <p:sldId id="365" r:id="rId31"/>
    <p:sldId id="375" r:id="rId32"/>
    <p:sldId id="371" r:id="rId33"/>
    <p:sldId id="372" r:id="rId34"/>
    <p:sldId id="373" r:id="rId35"/>
    <p:sldId id="374" r:id="rId36"/>
    <p:sldId id="379" r:id="rId37"/>
    <p:sldId id="378" r:id="rId38"/>
    <p:sldId id="361" r:id="rId39"/>
    <p:sldId id="369" r:id="rId40"/>
    <p:sldId id="376" r:id="rId41"/>
    <p:sldId id="370" r:id="rId42"/>
  </p:sldIdLst>
  <p:sldSz cx="9144000" cy="6858000" type="screen4x3"/>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3366CC"/>
    <a:srgbClr val="0000CC"/>
    <a:srgbClr val="3366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20" autoAdjust="0"/>
    <p:restoredTop sz="96318" autoAdjust="0"/>
  </p:normalViewPr>
  <p:slideViewPr>
    <p:cSldViewPr>
      <p:cViewPr varScale="1">
        <p:scale>
          <a:sx n="112" d="100"/>
          <a:sy n="112" d="100"/>
        </p:scale>
        <p:origin x="1458" y="102"/>
      </p:cViewPr>
      <p:guideLst>
        <p:guide orient="horz" pos="2160"/>
        <p:guide pos="2880"/>
      </p:guideLst>
    </p:cSldViewPr>
  </p:slideViewPr>
  <p:notesTextViewPr>
    <p:cViewPr>
      <p:scale>
        <a:sx n="1" d="1"/>
        <a:sy n="1" d="1"/>
      </p:scale>
      <p:origin x="0" y="0"/>
    </p:cViewPr>
  </p:notesTextViewPr>
  <p:sorterViewPr>
    <p:cViewPr>
      <p:scale>
        <a:sx n="100" d="100"/>
        <a:sy n="100" d="100"/>
      </p:scale>
      <p:origin x="0" y="-32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269401-03E1-4FE5-8751-6BB90A78E6A7}" type="datetimeFigureOut">
              <a:rPr lang="en-US" smtClean="0"/>
              <a:t>12/7/2020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4453D7-A430-4E5D-890F-BF994F7EA96F}" type="slidenum">
              <a:rPr lang="en-US" smtClean="0"/>
              <a:t>‹#›</a:t>
            </a:fld>
            <a:endParaRPr lang="en-US" dirty="0"/>
          </a:p>
        </p:txBody>
      </p:sp>
    </p:spTree>
    <p:extLst>
      <p:ext uri="{BB962C8B-B14F-4D97-AF65-F5344CB8AC3E}">
        <p14:creationId xmlns:p14="http://schemas.microsoft.com/office/powerpoint/2010/main" val="296952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lectoralvotemap.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ewresearch.org/politics/2020/08/13/important-issues-in-the-2020-elec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ewresearch.org/politics/2020/08/13/important-issues-in-the-2020-elec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ewresearch.org/politics/2020/08/13/important-issues-in-the-2020-elec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ewresearch.org/politics/2020/08/13/important-issues-in-the-2020-elec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wresearch.org/politics/2020/08/13/important-issues-in-the-2020-elec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ewresearch.org/politics/2020/06/30/publics-mood-turns-grim-trump-trails-biden-on-most-personal-traits-major-issu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ewresearch.org/politics/2020/08/13/important-issues-in-the-2020-elec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ewresearch.org/politics/2020/06/30/publics-mood-turns-grim-trump-trails-biden-on-most-personal-traits-major-issue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projects.fivethirtyeight.com/swing-states-2020-election/" TargetMode="External"/><Relationship Id="rId4" Type="http://schemas.openxmlformats.org/officeDocument/2006/relationships/hyperlink" Target="https://www.msnbc.com/craig-melvin/watch/katy-tur-on-the-president-s-base-donald-trump-is-truly-part-of-their-identity-92068421773"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ivethirtyeight.com/features/what-happens-if-a-presidential-nominee-can-no-longer-run-for-offic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dailymail.co.uk/news/article-8679207/Photos-devastation-riot-torn-Kenosha-Trump-prepares-visit.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ailycaller.com/2020/09/21/chuck-schumer-alexandria-ocasio-cortez-americans-ruth-bader-ginsburg-scotus-seat-new-presiden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www.270towin.com/maps/fivethirtyeight-2020-election-forecast" TargetMode="External"/><Relationship Id="rId3" Type="http://schemas.openxmlformats.org/officeDocument/2006/relationships/hyperlink" Target="https://www.270towin.com/maps/consensus-2020-electoral-map-forecast" TargetMode="External"/><Relationship Id="rId7" Type="http://schemas.openxmlformats.org/officeDocument/2006/relationships/hyperlink" Target="https://www.270towin.com/maps/the-economist-us-presidential-election-forecast" TargetMode="External"/><Relationship Id="rId12" Type="http://schemas.openxmlformats.org/officeDocument/2006/relationships/hyperlink" Target="https://www.270towin.com/maps/usnews-electoral-college-forecast"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270towin.com/maps/inside-elections-2020-president" TargetMode="External"/><Relationship Id="rId11" Type="http://schemas.openxmlformats.org/officeDocument/2006/relationships/hyperlink" Target="https://www.270towin.com/maps/cnn-2020-electoral-map" TargetMode="External"/><Relationship Id="rId5" Type="http://schemas.openxmlformats.org/officeDocument/2006/relationships/hyperlink" Target="https://www.270towin.com/maps/cook-political-2020-electoral-ratings" TargetMode="External"/><Relationship Id="rId10" Type="http://schemas.openxmlformats.org/officeDocument/2006/relationships/hyperlink" Target="https://www.270towin.com/maps/politico-2020-presidential-election" TargetMode="External"/><Relationship Id="rId4" Type="http://schemas.openxmlformats.org/officeDocument/2006/relationships/hyperlink" Target="https://www.270towin.com/maps/sabatos-crystal-ball-2020-president" TargetMode="External"/><Relationship Id="rId9" Type="http://schemas.openxmlformats.org/officeDocument/2006/relationships/hyperlink" Target="https://www.270towin.com/maps/predictit-2020-presidential-election-odd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nn.com/election/2020/exit-polls/president/national-result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lectoralvotemap.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ealclearpolitics.com/epolls/2020/president/us/general_election_trump_vs_biden-6247.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rojects.fivethirtyeight.com/2020-election-forecas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rojects.fivethirtyeight.com/2020-election-forecas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realclearpolitics.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https://electoralvotemap.com/</a:t>
            </a:r>
            <a:endParaRPr lang="en-US" dirty="0"/>
          </a:p>
          <a:p>
            <a:endParaRPr lang="en-US" dirty="0"/>
          </a:p>
          <a:p>
            <a:r>
              <a:rPr lang="en-US" dirty="0"/>
              <a:t>Red – States</a:t>
            </a:r>
            <a:r>
              <a:rPr lang="en-US" baseline="0" dirty="0"/>
              <a:t> that the Republican nominee wins</a:t>
            </a:r>
          </a:p>
          <a:p>
            <a:r>
              <a:rPr lang="en-US" baseline="0" dirty="0"/>
              <a:t>Blue – States that the Democratic nominee wins</a:t>
            </a:r>
          </a:p>
          <a:p>
            <a:endParaRPr lang="en-US" baseline="0" dirty="0"/>
          </a:p>
          <a:p>
            <a:r>
              <a:rPr lang="en-US" baseline="0" dirty="0"/>
              <a:t>In 2016, had Hillary Clinton been able to win Pennsylvania and Michigan (states where Democrats usually win), then a tie would have occurred in 2016.  Surprisingly, Trump won Wisconsin, Michigan, and Pennsylvania.</a:t>
            </a:r>
          </a:p>
          <a:p>
            <a:endParaRPr lang="en-US" baseline="0" dirty="0"/>
          </a:p>
        </p:txBody>
      </p:sp>
      <p:sp>
        <p:nvSpPr>
          <p:cNvPr id="4" name="Slide Number Placeholder 3"/>
          <p:cNvSpPr>
            <a:spLocks noGrp="1"/>
          </p:cNvSpPr>
          <p:nvPr>
            <p:ph type="sldNum" sz="quarter" idx="10"/>
          </p:nvPr>
        </p:nvSpPr>
        <p:spPr/>
        <p:txBody>
          <a:bodyPr/>
          <a:lstStyle/>
          <a:p>
            <a:fld id="{7B4453D7-A430-4E5D-890F-BF994F7EA96F}" type="slidenum">
              <a:rPr lang="en-US" smtClean="0"/>
              <a:t>2</a:t>
            </a:fld>
            <a:endParaRPr lang="en-US" dirty="0"/>
          </a:p>
        </p:txBody>
      </p:sp>
    </p:spTree>
    <p:extLst>
      <p:ext uri="{BB962C8B-B14F-4D97-AF65-F5344CB8AC3E}">
        <p14:creationId xmlns:p14="http://schemas.microsoft.com/office/powerpoint/2010/main" val="256585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https://www.pewresearch.org/politics/2020/08/13/important-issues-in-the-2020-election/</a:t>
            </a:r>
            <a:endParaRPr lang="en-US" dirty="0"/>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13</a:t>
            </a:fld>
            <a:endParaRPr lang="en-US" dirty="0"/>
          </a:p>
        </p:txBody>
      </p:sp>
    </p:spTree>
    <p:extLst>
      <p:ext uri="{BB962C8B-B14F-4D97-AF65-F5344CB8AC3E}">
        <p14:creationId xmlns:p14="http://schemas.microsoft.com/office/powerpoint/2010/main" val="1061712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https://www.pewresearch.org/politics/2020/08/13/important-issues-in-the-2020-election/</a:t>
            </a:r>
            <a:endParaRPr lang="en-US" dirty="0"/>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14</a:t>
            </a:fld>
            <a:endParaRPr lang="en-US" dirty="0"/>
          </a:p>
        </p:txBody>
      </p:sp>
    </p:spTree>
    <p:extLst>
      <p:ext uri="{BB962C8B-B14F-4D97-AF65-F5344CB8AC3E}">
        <p14:creationId xmlns:p14="http://schemas.microsoft.com/office/powerpoint/2010/main" val="3267730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https://www.pewresearch.org/politics/2020/08/13/important-issues-in-the-2020-election/</a:t>
            </a:r>
            <a:endParaRPr lang="en-US" dirty="0"/>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15</a:t>
            </a:fld>
            <a:endParaRPr lang="en-US" dirty="0"/>
          </a:p>
        </p:txBody>
      </p:sp>
    </p:spTree>
    <p:extLst>
      <p:ext uri="{BB962C8B-B14F-4D97-AF65-F5344CB8AC3E}">
        <p14:creationId xmlns:p14="http://schemas.microsoft.com/office/powerpoint/2010/main" val="2361733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https://www.pewresearch.org/politics/2020/08/13/important-issues-in-the-2020-election/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DNC – Democratic National Convention</a:t>
            </a:r>
          </a:p>
          <a:p>
            <a:r>
              <a:rPr lang="en-US" dirty="0"/>
              <a:t>RNC – Republican National Convention</a:t>
            </a:r>
          </a:p>
        </p:txBody>
      </p:sp>
      <p:sp>
        <p:nvSpPr>
          <p:cNvPr id="4" name="Slide Number Placeholder 3"/>
          <p:cNvSpPr>
            <a:spLocks noGrp="1"/>
          </p:cNvSpPr>
          <p:nvPr>
            <p:ph type="sldNum" sz="quarter" idx="10"/>
          </p:nvPr>
        </p:nvSpPr>
        <p:spPr/>
        <p:txBody>
          <a:bodyPr/>
          <a:lstStyle/>
          <a:p>
            <a:fld id="{7B4453D7-A430-4E5D-890F-BF994F7EA96F}" type="slidenum">
              <a:rPr lang="en-US" smtClean="0"/>
              <a:t>16</a:t>
            </a:fld>
            <a:endParaRPr lang="en-US" dirty="0"/>
          </a:p>
        </p:txBody>
      </p:sp>
    </p:spTree>
    <p:extLst>
      <p:ext uri="{BB962C8B-B14F-4D97-AF65-F5344CB8AC3E}">
        <p14:creationId xmlns:p14="http://schemas.microsoft.com/office/powerpoint/2010/main" val="3101355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https://www.pewresearch.org/politics/2020/08/13/important-issues-in-the-2020-election/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DNC – Democratic National </a:t>
            </a:r>
            <a:r>
              <a:rPr lang="en-US" dirty="0" smtClean="0">
                <a:solidFill>
                  <a:schemeClr val="tx1"/>
                </a:solidFill>
              </a:rPr>
              <a:t>Convention, held in August 2020</a:t>
            </a:r>
            <a:endParaRPr lang="en-US" dirty="0">
              <a:solidFill>
                <a:schemeClr val="tx1"/>
              </a:solidFill>
            </a:endParaRPr>
          </a:p>
          <a:p>
            <a:r>
              <a:rPr lang="en-US" dirty="0"/>
              <a:t>RNC – Republican National </a:t>
            </a:r>
            <a:r>
              <a:rPr lang="en-US" dirty="0" smtClean="0"/>
              <a:t>Convention, also held</a:t>
            </a:r>
            <a:r>
              <a:rPr lang="en-US" baseline="0" dirty="0" smtClean="0"/>
              <a:t> in August 2020</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17</a:t>
            </a:fld>
            <a:endParaRPr lang="en-US" dirty="0"/>
          </a:p>
        </p:txBody>
      </p:sp>
    </p:spTree>
    <p:extLst>
      <p:ext uri="{BB962C8B-B14F-4D97-AF65-F5344CB8AC3E}">
        <p14:creationId xmlns:p14="http://schemas.microsoft.com/office/powerpoint/2010/main" val="720235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https://www.pewresearch.org/politics/2020/06/30/publics-mood-turns-grim-trump-trails-biden-on-most-personal-traits-major-issues/</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18</a:t>
            </a:fld>
            <a:endParaRPr lang="en-US" dirty="0"/>
          </a:p>
        </p:txBody>
      </p:sp>
    </p:spTree>
    <p:extLst>
      <p:ext uri="{BB962C8B-B14F-4D97-AF65-F5344CB8AC3E}">
        <p14:creationId xmlns:p14="http://schemas.microsoft.com/office/powerpoint/2010/main" val="503331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https://www.pewresearch.org/politics/2020/08/13/important-issues-in-the-2020-election/</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19</a:t>
            </a:fld>
            <a:endParaRPr lang="en-US" dirty="0"/>
          </a:p>
        </p:txBody>
      </p:sp>
    </p:spTree>
    <p:extLst>
      <p:ext uri="{BB962C8B-B14F-4D97-AF65-F5344CB8AC3E}">
        <p14:creationId xmlns:p14="http://schemas.microsoft.com/office/powerpoint/2010/main" val="302125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https://www.pewresearch.org/politics/2020/06/30/publics-mood-turns-grim-trump-trails-biden-on-most-personal-traits-major-issues</a:t>
            </a:r>
            <a:r>
              <a:rPr lang="en-US" dirty="0" smtClean="0">
                <a:hlinkClick r:id="rId3"/>
              </a:rPr>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4"/>
              </a:rPr>
              <a:t>https://www.msnbc.com/craig-melvin/watch/katy-tur-on-the-president-s-base-donald-trump-is-truly-part-of-their-identity-92068421773</a:t>
            </a: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Source of Trump boat parade photo in NYC in Sept 2020</a:t>
            </a:r>
            <a:endParaRPr lang="en-US" dirty="0"/>
          </a:p>
          <a:p>
            <a:endParaRPr lang="en-US" dirty="0"/>
          </a:p>
          <a:p>
            <a:r>
              <a:rPr lang="en-US" dirty="0">
                <a:hlinkClick r:id="rId5"/>
              </a:rPr>
              <a:t>https://projects.fivethirtyeight.com/swing-states-2020-election/</a:t>
            </a:r>
            <a:r>
              <a:rPr lang="en-US" dirty="0"/>
              <a:t>  -- see “538” comment about Wisconsin and Pennsylvania</a:t>
            </a:r>
          </a:p>
          <a:p>
            <a:endParaRPr lang="en-US" dirty="0"/>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20</a:t>
            </a:fld>
            <a:endParaRPr lang="en-US" dirty="0"/>
          </a:p>
        </p:txBody>
      </p:sp>
    </p:spTree>
    <p:extLst>
      <p:ext uri="{BB962C8B-B14F-4D97-AF65-F5344CB8AC3E}">
        <p14:creationId xmlns:p14="http://schemas.microsoft.com/office/powerpoint/2010/main" val="1580138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https://www.opensecrets.org/pres16/  as of 10/28/2016</a:t>
            </a:r>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22</a:t>
            </a:fld>
            <a:endParaRPr lang="en-US" dirty="0"/>
          </a:p>
        </p:txBody>
      </p:sp>
    </p:spTree>
    <p:extLst>
      <p:ext uri="{BB962C8B-B14F-4D97-AF65-F5344CB8AC3E}">
        <p14:creationId xmlns:p14="http://schemas.microsoft.com/office/powerpoint/2010/main" val="74177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CDC – Centers for Disease Control</a:t>
            </a:r>
          </a:p>
          <a:p>
            <a:endParaRPr lang="en-US" baseline="0" dirty="0"/>
          </a:p>
        </p:txBody>
      </p:sp>
      <p:sp>
        <p:nvSpPr>
          <p:cNvPr id="4" name="Slide Number Placeholder 3"/>
          <p:cNvSpPr>
            <a:spLocks noGrp="1"/>
          </p:cNvSpPr>
          <p:nvPr>
            <p:ph type="sldNum" sz="quarter" idx="10"/>
          </p:nvPr>
        </p:nvSpPr>
        <p:spPr/>
        <p:txBody>
          <a:bodyPr/>
          <a:lstStyle/>
          <a:p>
            <a:fld id="{7B4453D7-A430-4E5D-890F-BF994F7EA96F}" type="slidenum">
              <a:rPr lang="en-US" smtClean="0"/>
              <a:t>24</a:t>
            </a:fld>
            <a:endParaRPr lang="en-US" dirty="0"/>
          </a:p>
        </p:txBody>
      </p:sp>
    </p:spTree>
    <p:extLst>
      <p:ext uri="{BB962C8B-B14F-4D97-AF65-F5344CB8AC3E}">
        <p14:creationId xmlns:p14="http://schemas.microsoft.com/office/powerpoint/2010/main" val="159772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sz="1200" u="sng" kern="1200" dirty="0">
                <a:solidFill>
                  <a:schemeClr val="tx1"/>
                </a:solidFill>
                <a:effectLst/>
                <a:latin typeface="+mn-lt"/>
                <a:ea typeface="+mn-ea"/>
                <a:cs typeface="+mn-cs"/>
                <a:hlinkClick r:id="rId3"/>
              </a:rPr>
              <a:t>https://fivethirtyeight.com/features/what-happens-if-a-presidential-nominee-can-no-longer-run-for-office/</a:t>
            </a:r>
            <a:endParaRPr lang="en-US" sz="1200" kern="1200" dirty="0">
              <a:solidFill>
                <a:schemeClr val="tx1"/>
              </a:solidFill>
              <a:effectLst/>
              <a:latin typeface="+mn-lt"/>
              <a:ea typeface="+mn-ea"/>
              <a:cs typeface="+mn-cs"/>
            </a:endParaRPr>
          </a:p>
          <a:p>
            <a:endParaRPr lang="en-US" dirty="0"/>
          </a:p>
          <a:p>
            <a:endParaRPr lang="en-US" dirty="0"/>
          </a:p>
          <a:p>
            <a:r>
              <a:rPr lang="en-US" dirty="0"/>
              <a:t>Red – States</a:t>
            </a:r>
            <a:r>
              <a:rPr lang="en-US" baseline="0" dirty="0"/>
              <a:t> that the Republican nominee wins</a:t>
            </a:r>
          </a:p>
          <a:p>
            <a:r>
              <a:rPr lang="en-US" baseline="0" dirty="0"/>
              <a:t>Blue – States that the Democratic nominee wins</a:t>
            </a:r>
          </a:p>
          <a:p>
            <a:endParaRPr lang="en-US" baseline="0" dirty="0"/>
          </a:p>
          <a:p>
            <a:r>
              <a:rPr lang="en-US" baseline="0" dirty="0"/>
              <a:t>In 2016, had Hillary Clinton been able to win Pennsylvania and Michigan (states where Democrats usually win), then a tie would have occurred in 2016.  Surprisingly, Trump won Wisconsin, Michigan, and Pennsylvania.</a:t>
            </a:r>
          </a:p>
          <a:p>
            <a:endParaRPr lang="en-US" baseline="0" dirty="0"/>
          </a:p>
        </p:txBody>
      </p:sp>
      <p:sp>
        <p:nvSpPr>
          <p:cNvPr id="4" name="Slide Number Placeholder 3"/>
          <p:cNvSpPr>
            <a:spLocks noGrp="1"/>
          </p:cNvSpPr>
          <p:nvPr>
            <p:ph type="sldNum" sz="quarter" idx="10"/>
          </p:nvPr>
        </p:nvSpPr>
        <p:spPr/>
        <p:txBody>
          <a:bodyPr/>
          <a:lstStyle/>
          <a:p>
            <a:fld id="{7B4453D7-A430-4E5D-890F-BF994F7EA96F}" type="slidenum">
              <a:rPr lang="en-US" smtClean="0"/>
              <a:t>3</a:t>
            </a:fld>
            <a:endParaRPr lang="en-US" dirty="0"/>
          </a:p>
        </p:txBody>
      </p:sp>
    </p:spTree>
    <p:extLst>
      <p:ext uri="{BB962C8B-B14F-4D97-AF65-F5344CB8AC3E}">
        <p14:creationId xmlns:p14="http://schemas.microsoft.com/office/powerpoint/2010/main" val="2948458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Biden’s stated reason for bunkering down at his home in Delaware was to stay safe from the coronavirus, and to comply with the guidelines of the Center for Disease Control (CDC).</a:t>
            </a:r>
          </a:p>
        </p:txBody>
      </p:sp>
      <p:sp>
        <p:nvSpPr>
          <p:cNvPr id="4" name="Slide Number Placeholder 3"/>
          <p:cNvSpPr>
            <a:spLocks noGrp="1"/>
          </p:cNvSpPr>
          <p:nvPr>
            <p:ph type="sldNum" sz="quarter" idx="10"/>
          </p:nvPr>
        </p:nvSpPr>
        <p:spPr/>
        <p:txBody>
          <a:bodyPr/>
          <a:lstStyle/>
          <a:p>
            <a:fld id="{7B4453D7-A430-4E5D-890F-BF994F7EA96F}" type="slidenum">
              <a:rPr lang="en-US" smtClean="0"/>
              <a:t>25</a:t>
            </a:fld>
            <a:endParaRPr lang="en-US" dirty="0"/>
          </a:p>
        </p:txBody>
      </p:sp>
    </p:spTree>
    <p:extLst>
      <p:ext uri="{BB962C8B-B14F-4D97-AF65-F5344CB8AC3E}">
        <p14:creationId xmlns:p14="http://schemas.microsoft.com/office/powerpoint/2010/main" val="447283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hlinkClick r:id="rId3"/>
              </a:rPr>
              <a:t>https://www.dailymail.co.uk/news/article-8679207/Photos-devastation-riot-torn-Kenosha-Trump-prepares-visit.html</a:t>
            </a:r>
            <a:r>
              <a:rPr lang="en-US" sz="1200" b="1" kern="1200" dirty="0">
                <a:solidFill>
                  <a:schemeClr val="tx1"/>
                </a:solidFill>
                <a:effectLst/>
                <a:latin typeface="+mn-lt"/>
                <a:ea typeface="+mn-ea"/>
                <a:cs typeface="+mn-cs"/>
              </a:rPr>
              <a:t> -- August 30,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Jacob</a:t>
            </a:r>
            <a:r>
              <a:rPr lang="en-US" sz="1200" b="0" kern="1200" baseline="0" dirty="0">
                <a:solidFill>
                  <a:schemeClr val="tx1"/>
                </a:solidFill>
                <a:effectLst/>
                <a:latin typeface="+mn-lt"/>
                <a:ea typeface="+mn-ea"/>
                <a:cs typeface="+mn-cs"/>
              </a:rPr>
              <a:t> Blake resisted arrest and assaulted a police officer before he was shot 7 times, and amazingly, he survived.  Blake was trying to flee the scene when he was shot.  Parts of Kenosha was destroyed by violent protesters, and Trump has made “law and order” a campaign theme, hoping that he will win votes by calling out Democrat-run cities where violence is particularly bad in the wake of the police killing of George Floyd (in May 2020).</a:t>
            </a:r>
            <a:endParaRPr lang="en-US" sz="1200" b="0" kern="1200" dirty="0">
              <a:solidFill>
                <a:schemeClr val="tx1"/>
              </a:solidFill>
              <a:effectLst/>
              <a:latin typeface="+mn-lt"/>
              <a:ea typeface="+mn-ea"/>
              <a:cs typeface="+mn-cs"/>
            </a:endParaRP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B4453D7-A430-4E5D-890F-BF994F7EA96F}" type="slidenum">
              <a:rPr lang="en-US" smtClean="0"/>
              <a:t>26</a:t>
            </a:fld>
            <a:endParaRPr lang="en-US" dirty="0"/>
          </a:p>
        </p:txBody>
      </p:sp>
    </p:spTree>
    <p:extLst>
      <p:ext uri="{BB962C8B-B14F-4D97-AF65-F5344CB8AC3E}">
        <p14:creationId xmlns:p14="http://schemas.microsoft.com/office/powerpoint/2010/main" val="3788171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picture is of the Rose Garden ceremony for the nomination of Amy Coney Barrett to replace the late Ruth Bader Ginsberg on the U.S. Supreme Court (Saturday, Sept 26</a:t>
            </a:r>
            <a:r>
              <a:rPr lang="en-US" baseline="30000" dirty="0"/>
              <a:t>th</a:t>
            </a:r>
            <a:r>
              <a:rPr lang="en-US" baseline="0" dirty="0"/>
              <a:t> 2020).  Trump debated Joe Biden in the 1</a:t>
            </a:r>
            <a:r>
              <a:rPr lang="en-US" baseline="30000" dirty="0"/>
              <a:t>st</a:t>
            </a:r>
            <a:r>
              <a:rPr lang="en-US" baseline="0" dirty="0"/>
              <a:t> Presidential Debate 3 days later in Cleveland, OH. (on Sept. 29</a:t>
            </a:r>
            <a:r>
              <a:rPr lang="en-US" baseline="30000" dirty="0"/>
              <a:t>th</a:t>
            </a:r>
            <a:r>
              <a:rPr lang="en-US" baseline="0" dirty="0"/>
              <a:t> 2020).  Hope Hicks, an advisor to the president, was diagnosed with COVID-19 two days later (Oct. 1</a:t>
            </a:r>
            <a:r>
              <a:rPr lang="en-US" baseline="30000" dirty="0"/>
              <a:t>st</a:t>
            </a:r>
            <a:r>
              <a:rPr lang="en-US" baseline="0" dirty="0"/>
              <a:t> 2020), and the president and the First Lady were diagnosed with COVID-19 later that night.  Trump was flown to Walter Reed Medical Center on Friday, Oct. 2</a:t>
            </a:r>
            <a:r>
              <a:rPr lang="en-US" baseline="30000" dirty="0"/>
              <a:t>nd</a:t>
            </a:r>
            <a:r>
              <a:rPr lang="en-US" baseline="0" dirty="0"/>
              <a:t> (2020) and then released on Oct. 5</a:t>
            </a:r>
            <a:r>
              <a:rPr lang="en-US" baseline="30000" dirty="0"/>
              <a:t>th</a:t>
            </a:r>
            <a:r>
              <a:rPr lang="en-US" baseline="0" dirty="0"/>
              <a:t> (2020), after an aggressive intervention by presumably the best doctors in the country.  Trump came back to the WH in a dramatic helicopter ride and then walk up the back steps of the WH.  He later released a video, repeating several times, “Don’t be afraid of the coronavirus.  You can beat it.  Don’t let it dominate your life.”  This was a triple-down move on Trump’s part, because he was roundly criticized for making such “reckless” remarks, but Trump is betting American culture is still one of risk-taking and optimism, as opposed to the more cautious approach of Joe Biden, who is always seen wearing a mask and playing it safe, being risk-averse, in the age of COVID-19.</a:t>
            </a:r>
          </a:p>
          <a:p>
            <a:endParaRPr lang="en-US" baseline="0" dirty="0"/>
          </a:p>
          <a:p>
            <a:r>
              <a:rPr lang="en-US" baseline="0" dirty="0"/>
              <a:t>The Real Clear Politics average polling shifted strongly in Biden’s favor after the 1</a:t>
            </a:r>
            <a:r>
              <a:rPr lang="en-US" baseline="30000" dirty="0"/>
              <a:t>st</a:t>
            </a:r>
            <a:r>
              <a:rPr lang="en-US" baseline="0" dirty="0"/>
              <a:t> debate and Trump’s contracting COVID-19.  In a matter of about a week, Biden’s nationwide lead increased from about 7.5% to about 9.5% (which is a more significant shift because this is the average of the top 10+ polls).  This polling shift indicates that Americans are more risk-averse than risk-taking, but the election is still one month away (at the time of this writing), so we’ll see if Biden’s strengthening in the polls continues…</a:t>
            </a:r>
          </a:p>
        </p:txBody>
      </p:sp>
      <p:sp>
        <p:nvSpPr>
          <p:cNvPr id="4" name="Slide Number Placeholder 3"/>
          <p:cNvSpPr>
            <a:spLocks noGrp="1"/>
          </p:cNvSpPr>
          <p:nvPr>
            <p:ph type="sldNum" sz="quarter" idx="10"/>
          </p:nvPr>
        </p:nvSpPr>
        <p:spPr/>
        <p:txBody>
          <a:bodyPr/>
          <a:lstStyle/>
          <a:p>
            <a:fld id="{7B4453D7-A430-4E5D-890F-BF994F7EA96F}" type="slidenum">
              <a:rPr lang="en-US" smtClean="0"/>
              <a:t>27</a:t>
            </a:fld>
            <a:endParaRPr lang="en-US" dirty="0"/>
          </a:p>
        </p:txBody>
      </p:sp>
    </p:spTree>
    <p:extLst>
      <p:ext uri="{BB962C8B-B14F-4D97-AF65-F5344CB8AC3E}">
        <p14:creationId xmlns:p14="http://schemas.microsoft.com/office/powerpoint/2010/main" val="1487877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of picture:  </a:t>
            </a:r>
            <a:r>
              <a:rPr lang="en-US" sz="1200" u="sng" kern="1200" dirty="0">
                <a:solidFill>
                  <a:schemeClr val="tx1"/>
                </a:solidFill>
                <a:effectLst/>
                <a:latin typeface="+mn-lt"/>
                <a:ea typeface="+mn-ea"/>
                <a:cs typeface="+mn-cs"/>
                <a:hlinkClick r:id="rId3"/>
              </a:rPr>
              <a:t>https://dailycaller.com/2020/09/21/chuck-schumer-alexandria-ocasio-cortez-americans-ruth-bader-ginsburg-scotus-seat-new-president/</a:t>
            </a: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7B4453D7-A430-4E5D-890F-BF994F7EA96F}" type="slidenum">
              <a:rPr lang="en-US" smtClean="0"/>
              <a:t>28</a:t>
            </a:fld>
            <a:endParaRPr lang="en-US" dirty="0"/>
          </a:p>
        </p:txBody>
      </p:sp>
    </p:spTree>
    <p:extLst>
      <p:ext uri="{BB962C8B-B14F-4D97-AF65-F5344CB8AC3E}">
        <p14:creationId xmlns:p14="http://schemas.microsoft.com/office/powerpoint/2010/main" val="813695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https://nypost.com/2020/10/14/hunter-biden-emails-show-leveraging-connections-with-dad-to-boost-burisma-pay/ -- The story was published on 10/14/2020.</a:t>
            </a:r>
          </a:p>
        </p:txBody>
      </p:sp>
      <p:sp>
        <p:nvSpPr>
          <p:cNvPr id="4" name="Slide Number Placeholder 3"/>
          <p:cNvSpPr>
            <a:spLocks noGrp="1"/>
          </p:cNvSpPr>
          <p:nvPr>
            <p:ph type="sldNum" sz="quarter" idx="10"/>
          </p:nvPr>
        </p:nvSpPr>
        <p:spPr/>
        <p:txBody>
          <a:bodyPr/>
          <a:lstStyle/>
          <a:p>
            <a:fld id="{7B4453D7-A430-4E5D-890F-BF994F7EA96F}" type="slidenum">
              <a:rPr lang="en-US" smtClean="0"/>
              <a:t>29</a:t>
            </a:fld>
            <a:endParaRPr lang="en-US" dirty="0"/>
          </a:p>
        </p:txBody>
      </p:sp>
    </p:spTree>
    <p:extLst>
      <p:ext uri="{BB962C8B-B14F-4D97-AF65-F5344CB8AC3E}">
        <p14:creationId xmlns:p14="http://schemas.microsoft.com/office/powerpoint/2010/main" val="1973317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https://www.npr.org/2020/10/18/925103289/michigan-gov-whitmer-says-trump-incites-domestic-terrorism – </a:t>
            </a:r>
            <a:r>
              <a:rPr lang="en-US" baseline="0" dirty="0" err="1"/>
              <a:t>Whitmer’s</a:t>
            </a:r>
            <a:r>
              <a:rPr lang="en-US" baseline="0" dirty="0"/>
              <a:t> response to Trump rallies where they chant, “Lock her up.” </a:t>
            </a:r>
          </a:p>
          <a:p>
            <a:r>
              <a:rPr lang="en-US" baseline="0" dirty="0"/>
              <a:t>https://www.foxnews.com/politics/michigan-whitmer-kidnapping-plot-details-emerge -- Background on the plot to kidnap Gov. </a:t>
            </a:r>
            <a:r>
              <a:rPr lang="en-US" baseline="0" dirty="0" err="1"/>
              <a:t>Whitmer</a:t>
            </a:r>
            <a:endParaRPr lang="en-US" baseline="0" dirty="0"/>
          </a:p>
          <a:p>
            <a:endParaRPr lang="en-US" baseline="0" dirty="0"/>
          </a:p>
          <a:p>
            <a:r>
              <a:rPr lang="en-US" baseline="0" dirty="0"/>
              <a:t>A militia group in Michigan was plotting to kidnap Gov. Gretchen </a:t>
            </a:r>
            <a:r>
              <a:rPr lang="en-US" baseline="0" dirty="0" err="1"/>
              <a:t>Whitmer</a:t>
            </a:r>
            <a:r>
              <a:rPr lang="en-US" baseline="0" dirty="0"/>
              <a:t> (D-MI) for treason, presumably for coronavirus policies that are too restrictive.  The FBI foiled the plan before it could unfold.  </a:t>
            </a:r>
            <a:r>
              <a:rPr lang="en-US" baseline="0" dirty="0" err="1"/>
              <a:t>Whitmer</a:t>
            </a:r>
            <a:r>
              <a:rPr lang="en-US" baseline="0" dirty="0"/>
              <a:t> believes that Trump’s rhetoric and constant calling her out as an example of a Democratic governor who has employed unpopular lockdown policies encouraged this domestic terrorist group to come after her.  Trump defended himself by responding that it was his Justice Dept. and FBI that had cased this group and prevented a crime from occurring before it could be carried out.</a:t>
            </a:r>
          </a:p>
          <a:p>
            <a:endParaRPr lang="en-US" baseline="0" dirty="0"/>
          </a:p>
          <a:p>
            <a:r>
              <a:rPr lang="en-US" baseline="0" dirty="0"/>
              <a:t> </a:t>
            </a:r>
          </a:p>
        </p:txBody>
      </p:sp>
      <p:sp>
        <p:nvSpPr>
          <p:cNvPr id="4" name="Slide Number Placeholder 3"/>
          <p:cNvSpPr>
            <a:spLocks noGrp="1"/>
          </p:cNvSpPr>
          <p:nvPr>
            <p:ph type="sldNum" sz="quarter" idx="10"/>
          </p:nvPr>
        </p:nvSpPr>
        <p:spPr/>
        <p:txBody>
          <a:bodyPr/>
          <a:lstStyle/>
          <a:p>
            <a:fld id="{7B4453D7-A430-4E5D-890F-BF994F7EA96F}" type="slidenum">
              <a:rPr lang="en-US" smtClean="0"/>
              <a:t>30</a:t>
            </a:fld>
            <a:endParaRPr lang="en-US" dirty="0"/>
          </a:p>
        </p:txBody>
      </p:sp>
    </p:spTree>
    <p:extLst>
      <p:ext uri="{BB962C8B-B14F-4D97-AF65-F5344CB8AC3E}">
        <p14:creationId xmlns:p14="http://schemas.microsoft.com/office/powerpoint/2010/main" val="978169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Explanation of Free Speech Standards</a:t>
            </a:r>
          </a:p>
          <a:p>
            <a:r>
              <a:rPr lang="en-US" baseline="0" dirty="0" smtClean="0"/>
              <a:t>The legal standard for free speech as set by the U.S. Supreme Court, since 1969, has been that speech cannot incite violence or property damage.  Let’s say that a leader of a cult instructs his followers to burn down buildings, then the police can arrest the leader of the cult, because his words are likely to incite violence by his gullible followers.  But if the speaker is not likely to incite violence, such as if your professor (me) instructed you (my students) to burn down buildings (because my students would just look at me as a fool and not carry out my demands, since I don’t have the sway of a cult leader), then that speaker could not be jailed.</a:t>
            </a:r>
          </a:p>
          <a:p>
            <a:endParaRPr lang="en-US" baseline="0" dirty="0" smtClean="0"/>
          </a:p>
          <a:p>
            <a:r>
              <a:rPr lang="en-US" baseline="0" dirty="0" smtClean="0"/>
              <a:t>There all legal standards for libel and slander, i.e., written or spoken words that do material harm to another person.  Let’s say that I defame one of my colleagues at HCC, and that colleague is fired, then that colleague could file a lawsuit against me because my lies harmed that person (that person would have lost his or her means of making a </a:t>
            </a:r>
            <a:r>
              <a:rPr lang="en-US" baseline="0" dirty="0" smtClean="0"/>
              <a:t>living, which would qualify as material harm).  </a:t>
            </a:r>
            <a:endParaRPr lang="en-US" baseline="0" dirty="0" smtClean="0"/>
          </a:p>
          <a:p>
            <a:endParaRPr lang="en-US" baseline="0" dirty="0" smtClean="0"/>
          </a:p>
          <a:p>
            <a:r>
              <a:rPr lang="en-US" baseline="0" dirty="0" smtClean="0"/>
              <a:t>In a free society, all other speech is permissible, but these rules don’t apply to a private business (like Twitter, Facebook, or Google).  A private business can set its own rules, which is what Twitter has done.  The complaint about Twitter, Facebook, and Google is that they have become so integral to our way of communicating that they too should respect the principles of free speech.  A similar argument was made about the railroads in the late 1800s.  At that time in our history, our society was so dependent on the railroads for transportation, travel, and commerce that eventually the courts in America defined railroads as a “public space,” and at that point, the government stepped in and began to regulate the railroads, such that they could not deny service (e.g., they could not deny service to black people).  Something similar might happen to Big Tech, because Republicans and conservatives don’t think it is right to deny their side of their free speech rights, when others can still engage in free speech.  Republicans and conservatives view this as censorship, which is a different type of authoritarian behavior (different from Trump’s populist authoritarian tendencies).  Democrats and liberals are comfortable with censorship of conservative “misinformation,” but they find Trump’s populist authoritarianism very threatening (e.g., cracking down on illegal immigration, picking a fight with China over trade issues, etc.) </a:t>
            </a:r>
          </a:p>
          <a:p>
            <a:endParaRPr lang="en-US" baseline="0" dirty="0" smtClean="0"/>
          </a:p>
          <a:p>
            <a:r>
              <a:rPr lang="en-US" baseline="0" dirty="0" smtClean="0"/>
              <a:t>This is a debate that will outlast the 2020 presidential election.</a:t>
            </a:r>
          </a:p>
          <a:p>
            <a:endParaRPr lang="en-US" baseline="0" dirty="0" smtClean="0"/>
          </a:p>
          <a:p>
            <a:endParaRPr lang="en-US" baseline="0" dirty="0" smtClean="0"/>
          </a:p>
          <a:p>
            <a:r>
              <a:rPr lang="en-US" u="sng" baseline="0" dirty="0" smtClean="0"/>
              <a:t>Big Money:  Michael Bloomberg’s Monetary Efforts to Defeat Trump</a:t>
            </a:r>
          </a:p>
          <a:p>
            <a:r>
              <a:rPr lang="en-US" baseline="0" dirty="0" smtClean="0"/>
              <a:t>https://www.msn.com/en-us/news/politics/michael-bloomberg-spent-dollar1-billion-this-election-cycle-and-is-coming-away-with-huge-losses/ar-BB1aHwFs – This article details the money </a:t>
            </a:r>
            <a:r>
              <a:rPr lang="en-US" baseline="0" dirty="0" err="1" smtClean="0"/>
              <a:t>Micheal</a:t>
            </a:r>
            <a:r>
              <a:rPr lang="en-US" baseline="0" dirty="0" smtClean="0"/>
              <a:t> Bloomberg spent to defeat Donald Trump and Republicans generally.  Bloomberg spent millions of dollars in ads in Ohio, Texas, and Florida, such that the Biden campaign would not have to spend as much in those states (though the campaigns did not officially coordinate this arrangement because campaign laws prohibit such coordination).  Others, besides Bloomberg, poured money into races against Mitch McConnell (R-KY), Lindsey Graham (R-SC), and John </a:t>
            </a:r>
            <a:r>
              <a:rPr lang="en-US" baseline="0" dirty="0" err="1" smtClean="0"/>
              <a:t>Cornyn</a:t>
            </a:r>
            <a:r>
              <a:rPr lang="en-US" baseline="0" dirty="0" smtClean="0"/>
              <a:t> (R-TX), all races that were easily won by these Republicans Senators, but the threat of having massive amounts of money poured into their competitors is intended to scare these incumbent Senators, and Lindsey Graham and John </a:t>
            </a:r>
            <a:r>
              <a:rPr lang="en-US" baseline="0" dirty="0" err="1" smtClean="0"/>
              <a:t>Cornyn</a:t>
            </a:r>
            <a:r>
              <a:rPr lang="en-US" baseline="0" dirty="0" smtClean="0"/>
              <a:t> were terrified in the final days of the campaign, worried that their opponents would actually defeat them (Mitch McConnell was not as threatened by his competitor and the money spent to defeat him).</a:t>
            </a:r>
          </a:p>
          <a:p>
            <a:endParaRPr lang="en-US" baseline="0" dirty="0" smtClean="0"/>
          </a:p>
          <a:p>
            <a:r>
              <a:rPr lang="en-US" u="sng" baseline="0" dirty="0" smtClean="0"/>
              <a:t>Big Polling:  Polling Errors</a:t>
            </a:r>
          </a:p>
          <a:p>
            <a:r>
              <a:rPr lang="en-US" baseline="0" dirty="0" smtClean="0"/>
              <a:t>https://www.usnews.com/news/elections/articles/2020-10-28/biden-opens-gaping-17-point-lead-on-trump-in-wisconsin-poll-finds – This is the most absurd poll of the 2020 election, showing Biden up by 17% in Wisconsin one week before Election Day.  On Election Day (or 1 or 2 days after), Biden had won Wisconsin by 0.4%, which is a very close margin.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https://fivethirtyeight.com/features/the-polls-werent-great-but-thats-pretty-normal/?cid=taboola_rcc_r</a:t>
            </a:r>
          </a:p>
          <a:p>
            <a:r>
              <a:rPr lang="en-US" baseline="0" dirty="0" smtClean="0"/>
              <a:t> -- This article defends polling errors by claiming that the public has a misperception about the accuracy of polls.</a:t>
            </a:r>
          </a:p>
          <a:p>
            <a:endParaRPr lang="en-US" baseline="0" dirty="0" smtClean="0"/>
          </a:p>
          <a:p>
            <a:r>
              <a:rPr lang="en-US" u="sng" baseline="0" dirty="0" smtClean="0"/>
              <a:t>Big Tech:  Twitter Policies</a:t>
            </a:r>
          </a:p>
          <a:p>
            <a:r>
              <a:rPr lang="en-US" baseline="0" dirty="0" smtClean="0"/>
              <a:t>https://www.dailymail.co.uk/news/article-8888985/GOP-senators-slam-Facebook-Twitter-censorship-suppression-conservative-voices.html – This article reports on the Senate hearing into Big Tech’s “censorship” of mostly conservative “misinformation,” e.g., that Joe Biden used his influence to help enrich his son and brother v. those who say that the Holocaust was fake, which are tweets that are not flagged as misinformation.</a:t>
            </a:r>
          </a:p>
          <a:p>
            <a:endParaRPr lang="en-US" baseline="0" dirty="0" smtClean="0"/>
          </a:p>
          <a:p>
            <a:r>
              <a:rPr lang="en-US" baseline="0" dirty="0" smtClean="0"/>
              <a:t>https://www.factcheck.org/2020/11/trump-tweets-flagged-by-twitter-for-misinformation/ -- Here is a list of 9 of Trump’s post-election tweets and why they were flagged by Twitter.  Clearly, Trump was wrong to claim he was robbed of an election victory, but the point of the slide above is to highlight the inconsistency of Twitter, flagging Trump’s “misinformation” but other forms of misinformation, such as those who deny that the Holocaust actually happened—these tweets are tolerated as free speech, and free speech can be false (though knowingly false speech that does material harm to another person can be punished as libel or slander).   </a:t>
            </a:r>
          </a:p>
          <a:p>
            <a:endParaRPr lang="en-US" baseline="0" dirty="0" smtClean="0"/>
          </a:p>
          <a:p>
            <a:r>
              <a:rPr lang="en-US" baseline="0" dirty="0" smtClean="0"/>
              <a:t>https://www.stljewishlight.com/news/world/two-weeks-after-twitter-bans-holocaust-denial-twitter-s-ceo-says-it-s-still-allowed/article_47de9db2-333c-520f-8c1b-4897a323737e.html – Jack Dorsey lays out the criteria for Twitter flags:  misinformation regarding public health, election integrity, and manipulation of media content.  Twitter also has policies against the glorification of violent events, especially against those who are protected minorities, so if someone glorifies the Holocaust, that would be flagged, but if someone questions that the Holocaust existed, that would not be flagged.  Dorsey seems to also imply, as reported in this article, that Twitter has a policy against hate speech, which would include a ban on Holocaust denial.</a:t>
            </a:r>
          </a:p>
          <a:p>
            <a:endParaRPr lang="en-US" baseline="0" dirty="0" smtClean="0"/>
          </a:p>
          <a:p>
            <a:r>
              <a:rPr lang="en-US" u="sng" baseline="0" dirty="0" smtClean="0"/>
              <a:t>Big Tech:  Google Policies</a:t>
            </a:r>
          </a:p>
          <a:p>
            <a:r>
              <a:rPr lang="en-US" baseline="0" dirty="0" smtClean="0"/>
              <a:t>https://www.nationalreview.com/news/google-bans-the-federalist-from-generating-ad-revenue-after-intervention-by-nbc-news/ -- Google demonetizes The Federalist for some sort of racial bias or hate speech (the article does not specify what The Federalist did wrong to violate Google policies).  The Federalist is a conservative organization that Donald Trump catered to as president.  The Federalist came up with a list of qualified people who could be potentially appointed to the U.S. Supreme Court.  Trump chose 3 people from the list as nominees to the U.S. Supreme Court during his term in office.</a:t>
            </a:r>
          </a:p>
          <a:p>
            <a:endParaRPr lang="en-US" baseline="0" dirty="0" smtClean="0"/>
          </a:p>
          <a:p>
            <a:r>
              <a:rPr lang="en-US" baseline="0" dirty="0" smtClean="0"/>
              <a:t>https://www.thestreet.com/investing/google-boots-zerohedge-federalist-off-ad-platform – Google denies demonetizing The Federalist.</a:t>
            </a:r>
          </a:p>
          <a:p>
            <a:endParaRPr lang="en-US" baseline="0" dirty="0" smtClean="0"/>
          </a:p>
          <a:p>
            <a:r>
              <a:rPr lang="en-US" u="sng" baseline="0" dirty="0" smtClean="0"/>
              <a:t>The Administrative State</a:t>
            </a:r>
          </a:p>
          <a:p>
            <a:r>
              <a:rPr lang="en-US" baseline="0" dirty="0" smtClean="0"/>
              <a:t>Trump calls the FBI and intelligence agencies “the deep state,” because many of the career bureaucrats and appointees who head these bureaucracies were opposed to Trump’s unorthodoxy, especially his often times dismissal of their expert advice and of normative standards that past presidents have followed, but not Trump.  During the 2016 campaign and during the transition from the Obama administration to the Trump administration (2016-17), there were high level FBI personnel actively working against Trump.  When Trump was impeached for the scandal involving Ukraine, Trump tried to counter by highlighting the FBI spying on his campaign in the 2016-17 timeframe, but it did not work, and the impeachment went forward.</a:t>
            </a:r>
          </a:p>
          <a:p>
            <a:endParaRPr lang="en-US" baseline="0" dirty="0" smtClean="0"/>
          </a:p>
          <a:p>
            <a:r>
              <a:rPr lang="en-US" baseline="0" dirty="0" smtClean="0"/>
              <a:t>Many officials who worked for Trump, after leaving his administration, spoke out against him, believing him to be an idiot or even reckless and dangerous.  These officials are further examples of what Trump called “the deep state.”</a:t>
            </a:r>
          </a:p>
          <a:p>
            <a:endParaRPr lang="en-US" baseline="0" dirty="0" smtClean="0"/>
          </a:p>
          <a:p>
            <a:endParaRPr lang="en-US" baseline="0" dirty="0"/>
          </a:p>
          <a:p>
            <a:r>
              <a:rPr lang="en-US" baseline="0" dirty="0"/>
              <a:t> </a:t>
            </a:r>
          </a:p>
        </p:txBody>
      </p:sp>
      <p:sp>
        <p:nvSpPr>
          <p:cNvPr id="4" name="Slide Number Placeholder 3"/>
          <p:cNvSpPr>
            <a:spLocks noGrp="1"/>
          </p:cNvSpPr>
          <p:nvPr>
            <p:ph type="sldNum" sz="quarter" idx="10"/>
          </p:nvPr>
        </p:nvSpPr>
        <p:spPr/>
        <p:txBody>
          <a:bodyPr/>
          <a:lstStyle/>
          <a:p>
            <a:fld id="{7B4453D7-A430-4E5D-890F-BF994F7EA96F}" type="slidenum">
              <a:rPr lang="en-US" smtClean="0"/>
              <a:t>31</a:t>
            </a:fld>
            <a:endParaRPr lang="en-US" dirty="0"/>
          </a:p>
        </p:txBody>
      </p:sp>
    </p:spTree>
    <p:extLst>
      <p:ext uri="{BB962C8B-B14F-4D97-AF65-F5344CB8AC3E}">
        <p14:creationId xmlns:p14="http://schemas.microsoft.com/office/powerpoint/2010/main" val="4089321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“shy” Trump</a:t>
            </a:r>
            <a:r>
              <a:rPr lang="en-US" baseline="0" dirty="0" smtClean="0"/>
              <a:t> voter was one who would not tell a pollster that he or she intended to vote for Trump.  </a:t>
            </a:r>
            <a:endParaRPr lang="en-US" dirty="0" smtClean="0"/>
          </a:p>
          <a:p>
            <a:endParaRPr lang="en-US" dirty="0" smtClean="0"/>
          </a:p>
          <a:p>
            <a:r>
              <a:rPr lang="en-US" dirty="0" smtClean="0"/>
              <a:t>Source</a:t>
            </a:r>
            <a:r>
              <a:rPr lang="en-US" dirty="0"/>
              <a:t>:  http://www.270towin.com/</a:t>
            </a:r>
          </a:p>
          <a:p>
            <a:r>
              <a:rPr lang="en-US" dirty="0"/>
              <a:t>Date:  </a:t>
            </a:r>
            <a:r>
              <a:rPr lang="en-US" dirty="0" smtClean="0"/>
              <a:t>Nov. 3</a:t>
            </a:r>
            <a:r>
              <a:rPr lang="en-US" baseline="30000" dirty="0" smtClean="0"/>
              <a:t>rd</a:t>
            </a:r>
            <a:r>
              <a:rPr lang="en-US" baseline="0" dirty="0" smtClean="0"/>
              <a:t> 2020</a:t>
            </a:r>
          </a:p>
          <a:p>
            <a:endParaRPr lang="en-US" baseline="0" dirty="0" smtClean="0"/>
          </a:p>
          <a:p>
            <a:r>
              <a:rPr lang="en-US" dirty="0" smtClean="0"/>
              <a:t>https://www.270towin.com/content/forecasts-in-the-2020-consensus-map</a:t>
            </a:r>
          </a:p>
          <a:p>
            <a:r>
              <a:rPr lang="en-US" sz="1200" b="0" i="0" kern="1200" dirty="0" smtClean="0">
                <a:solidFill>
                  <a:schemeClr val="tx1"/>
                </a:solidFill>
                <a:effectLst/>
                <a:latin typeface="+mn-lt"/>
                <a:ea typeface="+mn-ea"/>
                <a:cs typeface="+mn-cs"/>
              </a:rPr>
              <a:t>Below is a cut and paste from the link above: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Forecasts in the 2020 Consensus Electoral Map</a:t>
            </a:r>
          </a:p>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Consensus Electoral Map</a:t>
            </a:r>
            <a:r>
              <a:rPr lang="en-US" sz="1200" b="0" i="0" kern="1200" dirty="0" smtClean="0">
                <a:solidFill>
                  <a:schemeClr val="tx1"/>
                </a:solidFill>
                <a:effectLst/>
                <a:latin typeface="+mn-lt"/>
                <a:ea typeface="+mn-ea"/>
                <a:cs typeface="+mn-cs"/>
              </a:rPr>
              <a:t> aggregates the ratings from the following to come up with a composite forecast for the 2020 presidential election. </a:t>
            </a:r>
          </a:p>
          <a:p>
            <a:r>
              <a:rPr lang="en-US" sz="1200" b="1" i="0" kern="1200" dirty="0" smtClean="0">
                <a:solidFill>
                  <a:schemeClr val="tx1"/>
                </a:solidFill>
                <a:effectLst/>
                <a:latin typeface="+mn-lt"/>
                <a:ea typeface="+mn-ea"/>
                <a:cs typeface="+mn-cs"/>
              </a:rPr>
              <a:t>Full-time Analysts</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4"/>
              </a:rPr>
              <a:t>Sabato's</a:t>
            </a:r>
            <a:r>
              <a:rPr lang="en-US" sz="1200" b="0" i="0" u="none" strike="noStrike" kern="1200" dirty="0" smtClean="0">
                <a:solidFill>
                  <a:schemeClr val="tx1"/>
                </a:solidFill>
                <a:effectLst/>
                <a:latin typeface="+mn-lt"/>
                <a:ea typeface="+mn-ea"/>
                <a:cs typeface="+mn-cs"/>
                <a:hlinkClick r:id="rId4"/>
              </a:rPr>
              <a:t> Crystal Ball</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a:rPr>
              <a:t>The Cook Political Report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a:rPr>
              <a:t>Inside Elections</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Statistical Models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The Economist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8"/>
              </a:rPr>
              <a:t>FiveThirtyEight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Prediction Markets</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9"/>
              </a:rPr>
              <a:t>PredictIt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Media Analysis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a:rPr>
              <a:t>Politico</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1"/>
              </a:rPr>
              <a:t>CNN</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2"/>
              </a:rPr>
              <a:t>U.S. News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arrive at the consensus map, we assign a party-specific point value to each rating category (safe, likely, leaning, toss-up). From there we calculate the average rating. Those average ratings determine the consensus rating, which may or may not be the most frequent 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Only states rated safe by seven or more of the nine forecasts are shown in the darkest shade of blue or red on the map. This allows for a more inclusive look at states that could be competitive in the right circumstances.</a:t>
            </a:r>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33</a:t>
            </a:fld>
            <a:endParaRPr lang="en-US" dirty="0"/>
          </a:p>
        </p:txBody>
      </p:sp>
    </p:spTree>
    <p:extLst>
      <p:ext uri="{BB962C8B-B14F-4D97-AF65-F5344CB8AC3E}">
        <p14:creationId xmlns:p14="http://schemas.microsoft.com/office/powerpoint/2010/main" val="3889339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https://projects.fivethirtyeight.com/2020-election-forecast/ </a:t>
            </a:r>
          </a:p>
          <a:p>
            <a:r>
              <a:rPr lang="en-US" dirty="0" smtClean="0"/>
              <a:t>https://fivethirtyeight.com/features/im-here-to-remind-you-that-trump-can-still-win/ </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34</a:t>
            </a:fld>
            <a:endParaRPr lang="en-US" dirty="0"/>
          </a:p>
        </p:txBody>
      </p:sp>
    </p:spTree>
    <p:extLst>
      <p:ext uri="{BB962C8B-B14F-4D97-AF65-F5344CB8AC3E}">
        <p14:creationId xmlns:p14="http://schemas.microsoft.com/office/powerpoint/2010/main" val="2611606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the Democratic</a:t>
            </a:r>
            <a:r>
              <a:rPr lang="en-US" baseline="0" dirty="0" smtClean="0"/>
              <a:t> and Republican parties concentrated on GOTV (Get Out The Vote) in 2020, and both were very successful.  Biden’s vote totaled more than 13 million more voters than Hillary Clinton in 2016, and Trump exceeded his 2016 vote total by 11 million votes.  Trump’s voters had more enthusiasm (as measured in polls), but Biden’s voters were equally or more motivated to end the Trump presidency.  Voting against the other candidate doesn’t usually motivate as many voters as voting for one’s own candidate, but 2020 was an exception to that rule.  Democrats voted against Trump in larger numbers than Trump’s more enthusiastic voters came out to vote for him. </a:t>
            </a:r>
          </a:p>
          <a:p>
            <a:endParaRPr lang="en-US" baseline="0" dirty="0" smtClean="0"/>
          </a:p>
          <a:p>
            <a:r>
              <a:rPr lang="en-US" baseline="0" dirty="0" smtClean="0"/>
              <a:t>The 2004 presidential election </a:t>
            </a:r>
            <a:r>
              <a:rPr lang="en-US" baseline="0" dirty="0" smtClean="0"/>
              <a:t>is one example where </a:t>
            </a:r>
            <a:r>
              <a:rPr lang="en-US" baseline="0" dirty="0" smtClean="0"/>
              <a:t>the motivation to “vote against [a candidate]” </a:t>
            </a:r>
            <a:r>
              <a:rPr lang="en-US" baseline="0" dirty="0" smtClean="0"/>
              <a:t>was </a:t>
            </a:r>
            <a:r>
              <a:rPr lang="en-US" baseline="0" dirty="0" smtClean="0"/>
              <a:t>not </a:t>
            </a:r>
            <a:r>
              <a:rPr lang="en-US" baseline="0" dirty="0" smtClean="0"/>
              <a:t>strong enough to defeat an incumbent president.  The </a:t>
            </a:r>
            <a:r>
              <a:rPr lang="en-US" baseline="0" dirty="0" smtClean="0"/>
              <a:t>anti-Bush (George W. Bush) sentiment in 2004 was very strong, given the Democrats’ fierce opposition to Bush’s initiation of the Iraq War the year before, but Democrats could not motivate enough voters to come out to vote to defeat George W. Bush.  Though, it was a close election.  It came down to one state, Ohio, which Bush won 51% to 49%.  [The Democratic candidate for president in 2004 was longtime U.S. Senator John Kerry.  Kerry later served as President Obama’s Secretary of State in Obama’s second term in office.]  But in 2020, the motivation to defeat Trump was strong enough to get enough Democrats out to vote to push Joe Biden to victory</a:t>
            </a:r>
            <a:r>
              <a:rPr lang="en-US" baseline="0" dirty="0" smtClean="0"/>
              <a:t>.</a:t>
            </a:r>
          </a:p>
          <a:p>
            <a:endParaRPr lang="en-US" baseline="0" dirty="0" smtClean="0"/>
          </a:p>
          <a:p>
            <a:r>
              <a:rPr lang="en-US" baseline="0" dirty="0" smtClean="0"/>
              <a:t>It seems to me that the 2020 presidential election was more akin to the 1992 presidential election (in which Bill Clinton defeated incumbent president George H.W. Bush, the father).  The motivation to “vote against” the incumbent president, George H.W. Bush (the father, the son was elected later, in 2000) was very strong in 1992, just as it was against Trump in 2020.  Like Trump, Bill Clinton had serious character flaws, being a womanizer and liar, so the motivation to “vote for” Bill Clinton was not as strong (when Clinton ran for reelection in 1996, there was much stronger motivation to “vote for” Clinton, but not in 1992).  The motivation to vote against Bush was so strong because Democrats viewed the Reagan-Bush 12-year era as a disaster (Reagan was president from 1981-1989 and Bush was president from 1989-1993) for the country.  They felt that Reagan-Bush had reversed, or undercut, so many liberal gains in previous eras (on civil rights, abortion, health care, welfare, etc.) and that the country just couldn’t take another 4 years of conservative policies (just like Democrats couldn’t take another 4 years of Trump policies).  After the 1992 presidential election, political scientists analyzed media messages during the election and found that 90% of media reporting about Bush was negative.  So, in 1992, the “dominant” media was on the side of the Democrats, essentially encouraging the public to vote against Bush.  This was the case in 2020 as well (except Trump also had Twitter and Facebook against him, neither of which existed in 1992), and when political scientist study media messages in 2020, they will find that an overwhelming amount of reporting on Trump was negative (though Fox News was more positive toward Trump, and Fox News did not exist in 1992). </a:t>
            </a:r>
          </a:p>
          <a:p>
            <a:endParaRPr lang="en-US" baseline="0" dirty="0" smtClean="0"/>
          </a:p>
          <a:p>
            <a:r>
              <a:rPr lang="en-US" baseline="0" dirty="0" smtClean="0"/>
              <a:t>There are some differences between 1992 and 2020, as we would expect.  For instance, it took 12 years of Reagan-Bush policies to motivate enough Democrats to vote against Bush in 1992, while it took only 4 years of Trump policies (and behaviors) to motivate enough Democrats to vote against Trump in 2020.</a:t>
            </a:r>
          </a:p>
          <a:p>
            <a:endParaRPr lang="en-US" baseline="0" dirty="0" smtClean="0"/>
          </a:p>
          <a:p>
            <a:r>
              <a:rPr lang="en-US" baseline="0" dirty="0" smtClean="0"/>
              <a:t>The motivation to “vote against” is not typically enough to defeat an incumbent president, but there are exceptions to that rule, and 1992 and 2020 are two examples where the exception prevailed.  </a:t>
            </a:r>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35</a:t>
            </a:fld>
            <a:endParaRPr lang="en-US" dirty="0"/>
          </a:p>
        </p:txBody>
      </p:sp>
    </p:spTree>
    <p:extLst>
      <p:ext uri="{BB962C8B-B14F-4D97-AF65-F5344CB8AC3E}">
        <p14:creationId xmlns:p14="http://schemas.microsoft.com/office/powerpoint/2010/main" val="1819205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Morning</a:t>
            </a:r>
            <a:r>
              <a:rPr lang="en-US" baseline="0" dirty="0"/>
              <a:t> Joe (October)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Source:  MTP (Aug 30 2020</a:t>
            </a: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2020 Exit Polls:  </a:t>
            </a:r>
            <a:r>
              <a:rPr lang="en-US" dirty="0" smtClean="0">
                <a:hlinkClick r:id="rId3"/>
              </a:rPr>
              <a:t>National Results 2020 President Exit Polls (cnn.com)</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Trump won 65+ voters:  52% to 47%, so Biden picked up 2% of this demographic.  The polling on the graphic was off, significantly (presuming we can trust the exit poll, which polled 15,000+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Trump won 19% of black men in 2020, up from 13% in 2016.  Biden won 79% of black men, slightly less than Hillary Clinton in 2016.  It seems that a lot of the 3</a:t>
            </a:r>
            <a:r>
              <a:rPr lang="en-US" baseline="30000" dirty="0" smtClean="0"/>
              <a:t>rd</a:t>
            </a:r>
            <a:r>
              <a:rPr lang="en-US" baseline="0" dirty="0" smtClean="0"/>
              <a:t> party black male voters in 2016 switched to Trump in 2020. </a:t>
            </a:r>
            <a:endParaRPr lang="en-US" baseline="0" dirty="0"/>
          </a:p>
        </p:txBody>
      </p:sp>
      <p:sp>
        <p:nvSpPr>
          <p:cNvPr id="4" name="Slide Number Placeholder 3"/>
          <p:cNvSpPr>
            <a:spLocks noGrp="1"/>
          </p:cNvSpPr>
          <p:nvPr>
            <p:ph type="sldNum" sz="quarter" idx="10"/>
          </p:nvPr>
        </p:nvSpPr>
        <p:spPr/>
        <p:txBody>
          <a:bodyPr/>
          <a:lstStyle/>
          <a:p>
            <a:fld id="{7B4453D7-A430-4E5D-890F-BF994F7EA96F}" type="slidenum">
              <a:rPr lang="en-US" smtClean="0"/>
              <a:t>4</a:t>
            </a:fld>
            <a:endParaRPr lang="en-US" dirty="0"/>
          </a:p>
        </p:txBody>
      </p:sp>
    </p:spTree>
    <p:extLst>
      <p:ext uri="{BB962C8B-B14F-4D97-AF65-F5344CB8AC3E}">
        <p14:creationId xmlns:p14="http://schemas.microsoft.com/office/powerpoint/2010/main" val="1735685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See notes on Slide 40 for the accuracy in each battleground</a:t>
            </a:r>
            <a:r>
              <a:rPr lang="en-US" baseline="0" dirty="0" smtClean="0"/>
              <a:t> state poll.  </a:t>
            </a:r>
            <a:endParaRPr lang="en-US" dirty="0" smtClean="0"/>
          </a:p>
        </p:txBody>
      </p:sp>
      <p:sp>
        <p:nvSpPr>
          <p:cNvPr id="4" name="Slide Number Placeholder 3"/>
          <p:cNvSpPr>
            <a:spLocks noGrp="1"/>
          </p:cNvSpPr>
          <p:nvPr>
            <p:ph type="sldNum" sz="quarter" idx="10"/>
          </p:nvPr>
        </p:nvSpPr>
        <p:spPr/>
        <p:txBody>
          <a:bodyPr/>
          <a:lstStyle/>
          <a:p>
            <a:fld id="{7B4453D7-A430-4E5D-890F-BF994F7EA96F}" type="slidenum">
              <a:rPr lang="en-US" smtClean="0"/>
              <a:t>36</a:t>
            </a:fld>
            <a:endParaRPr lang="en-US" dirty="0"/>
          </a:p>
        </p:txBody>
      </p:sp>
    </p:spTree>
    <p:extLst>
      <p:ext uri="{BB962C8B-B14F-4D97-AF65-F5344CB8AC3E}">
        <p14:creationId xmlns:p14="http://schemas.microsoft.com/office/powerpoint/2010/main" val="153129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The Economy</a:t>
            </a:r>
          </a:p>
          <a:p>
            <a:r>
              <a:rPr lang="en-US" dirty="0" smtClean="0"/>
              <a:t>What about the economy?</a:t>
            </a:r>
            <a:r>
              <a:rPr lang="en-US" baseline="0" dirty="0" smtClean="0"/>
              <a:t>  The economy was on path to a full recovery prior to Election Day, with economic growth at 32% in the last quarter before the election (though the economy had still not fully recovered from the economic collapse in March-April 2020, due to the coronavirus lockdowns), but Trump didn’t seem to benefit from being perceived as a better steward of economic growth than Joe Biden (Trump’s one consistent lead in the polls was on who would better handle the economy).  It seems to me that the anti-Trump sentiment (objections to his unorthodox behavior as president, e.g., twitter rants) and Trump’s failure as a crisis leader during the coronavirus pandemic were the most significant factors in 2020.</a:t>
            </a:r>
          </a:p>
          <a:p>
            <a:endParaRPr lang="en-US" baseline="0" dirty="0" smtClean="0"/>
          </a:p>
          <a:p>
            <a:r>
              <a:rPr lang="en-US" u="sng" baseline="0" dirty="0" smtClean="0"/>
              <a:t>Trump’s Coronavirus Gambit</a:t>
            </a:r>
          </a:p>
          <a:p>
            <a:r>
              <a:rPr lang="en-US" baseline="0" dirty="0" smtClean="0"/>
              <a:t>Being a real estate tycoon, Trump is a man of action; ultimately, skyscrapers and resorts are built (in contrast to the typical politician, who just talks and talks and talks but rarely delivers anything).  So, during the coronavirus pandemic, Trump fell back on this strength, using his powers as president to remove bureaucratic “red tape” so that the drug companies could produce a vaccine much faster than under normal circumstances.  The initiative was called “operation warp speed.”  Trump sensed that the devastating affects of the coronavirus on our economy, not to mention the mounting death toll, could result in an Election Day loss, and since he is not a crisis leader, meaning he does not have a calming effect on a public that is prone to panic during a crisis, Trump’s political survival depended on getting an effective vaccine to the American people, which would allow us to return to normal (and end the anxiety amongst the voting public).  It was a race against time, and Trump ran out of time.  Just 2 weeks after the election, </a:t>
            </a:r>
            <a:r>
              <a:rPr lang="en-US" baseline="0" dirty="0" err="1" smtClean="0"/>
              <a:t>Moderno</a:t>
            </a:r>
            <a:r>
              <a:rPr lang="en-US" baseline="0" dirty="0" smtClean="0"/>
              <a:t> and </a:t>
            </a:r>
            <a:r>
              <a:rPr lang="en-US" baseline="0" dirty="0" err="1" smtClean="0"/>
              <a:t>Pfiser</a:t>
            </a:r>
            <a:r>
              <a:rPr lang="en-US" baseline="0" dirty="0" smtClean="0"/>
              <a:t>, two drug companies, reported that their novel coronavirus vaccines had been tested and that they were 95% effective.  Trump needed this news a month before the election, but it didn’t happen until after the election.</a:t>
            </a:r>
            <a:endParaRPr lang="en-US" dirty="0" smtClean="0"/>
          </a:p>
          <a:p>
            <a:endParaRPr lang="en-US" dirty="0" smtClean="0"/>
          </a:p>
          <a:p>
            <a:r>
              <a:rPr lang="en-US" u="sng" dirty="0" smtClean="0"/>
              <a:t>Other</a:t>
            </a:r>
            <a:r>
              <a:rPr lang="en-US" u="sng" baseline="0" dirty="0" smtClean="0"/>
              <a:t> Explanations for the Outcome of the Election</a:t>
            </a:r>
            <a:endParaRPr lang="en-US" u="sng" dirty="0" smtClean="0"/>
          </a:p>
          <a:p>
            <a:r>
              <a:rPr lang="en-US" dirty="0" smtClean="0"/>
              <a:t>There were other factors that led</a:t>
            </a:r>
            <a:r>
              <a:rPr lang="en-US" baseline="0" dirty="0" smtClean="0"/>
              <a:t> to a Biden victory:  1) he ran a smart campaign, laying low and making fewer public appearances, letting the spotlight be on Trump and making it a referendum on Trump, 2) plenty of power centers were on Biden’s side, even disaffected Republicans who opposed Trump, as well as the dominant media, which put little pressure on Biden, and Big Tech started to “flag” Trump’s tweets as “misinformation,” and most polling organizations predicted a large Biden victory (many polls were not accurate), which may have had a demoralizing effect on some Trump supporters.</a:t>
            </a:r>
          </a:p>
          <a:p>
            <a:endParaRPr lang="en-US" baseline="0" dirty="0" smtClean="0"/>
          </a:p>
          <a:p>
            <a:r>
              <a:rPr lang="en-US" dirty="0" smtClean="0"/>
              <a:t>https://thefederalist.com/2020/11/13/5-historical-trends-that-show-its-utterly-shocking-if-trump-lost-in-2020/ -- An interesting article suggesting that there were signs that indicated Trump</a:t>
            </a:r>
            <a:r>
              <a:rPr lang="en-US" baseline="0" dirty="0" smtClean="0"/>
              <a:t> should have won in 2020.</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37</a:t>
            </a:fld>
            <a:endParaRPr lang="en-US" dirty="0"/>
          </a:p>
        </p:txBody>
      </p:sp>
    </p:spTree>
    <p:extLst>
      <p:ext uri="{BB962C8B-B14F-4D97-AF65-F5344CB8AC3E}">
        <p14:creationId xmlns:p14="http://schemas.microsoft.com/office/powerpoint/2010/main" val="137646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https://thefederalist.com/2020/11/12/yes-the-2020-polling-was-terrible-and-theres-no-excuse/</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38</a:t>
            </a:fld>
            <a:endParaRPr lang="en-US" dirty="0"/>
          </a:p>
        </p:txBody>
      </p:sp>
    </p:spTree>
    <p:extLst>
      <p:ext uri="{BB962C8B-B14F-4D97-AF65-F5344CB8AC3E}">
        <p14:creationId xmlns:p14="http://schemas.microsoft.com/office/powerpoint/2010/main" val="634327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https://www.realclearpolitics.com/epolls/2020/president/us/general_election_trump_vs_biden-6247.html</a:t>
            </a:r>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39</a:t>
            </a:fld>
            <a:endParaRPr lang="en-US" dirty="0"/>
          </a:p>
        </p:txBody>
      </p:sp>
    </p:spTree>
    <p:extLst>
      <p:ext uri="{BB962C8B-B14F-4D97-AF65-F5344CB8AC3E}">
        <p14:creationId xmlns:p14="http://schemas.microsoft.com/office/powerpoint/2010/main" val="3619416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a:t>
            </a:r>
            <a:r>
              <a:rPr lang="en-US" baseline="0" dirty="0" smtClean="0"/>
              <a:t>  https://www.cnn.com/election/2020/results/president – 11/16/2020</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two more battleground states in 2020:</a:t>
            </a:r>
            <a:br>
              <a:rPr lang="en-US" baseline="0" dirty="0" smtClean="0"/>
            </a:b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Iowa</a:t>
            </a:r>
          </a:p>
          <a:p>
            <a:r>
              <a:rPr lang="en-US" sz="1200" dirty="0" smtClean="0"/>
              <a:t>Trump won by a margin of 8.3% (53.2% to Biden’s 44.9%) – The RCP</a:t>
            </a:r>
            <a:r>
              <a:rPr lang="en-US" sz="1200" baseline="0" dirty="0" smtClean="0"/>
              <a:t> average polling under-estimated Trump’s margin of victory by 6.9%, which was the largest polling error in any state (tied with Ohio).</a:t>
            </a:r>
            <a:endParaRPr lang="en-US" sz="1200" dirty="0" smtClean="0"/>
          </a:p>
          <a:p>
            <a:endParaRPr lang="en-US" u="sng" baseline="0" dirty="0" smtClean="0"/>
          </a:p>
          <a:p>
            <a:r>
              <a:rPr lang="en-US" u="sng" baseline="0" dirty="0" smtClean="0"/>
              <a:t>Nevada</a:t>
            </a:r>
            <a:r>
              <a:rPr lang="en-US" baseline="0" dirty="0" smtClean="0"/>
              <a:t/>
            </a:r>
            <a:br>
              <a:rPr lang="en-US" baseline="0" dirty="0" smtClean="0"/>
            </a:br>
            <a:r>
              <a:rPr lang="en-US" sz="1200" dirty="0" smtClean="0"/>
              <a:t>Biden won by a margin of 2.4% (50.1% to Trump’s 47.7%) – The RCP average polling over-estimated Biden’s margin of victory by 1.2%, which is pretty close.  </a:t>
            </a:r>
          </a:p>
          <a:p>
            <a:endParaRPr lang="en-US" sz="1200" dirty="0" smtClean="0"/>
          </a:p>
          <a:p>
            <a:r>
              <a:rPr lang="en-US" sz="1200" u="sng" dirty="0" smtClean="0"/>
              <a:t>Minnesota</a:t>
            </a:r>
          </a:p>
          <a:p>
            <a:r>
              <a:rPr lang="en-US" sz="1200" dirty="0" smtClean="0"/>
              <a:t>Biden won by a margin of 7.1% (52.5% to Trump’s 45.4%) – The RCP average polling under-estimated Biden’s margin of victory by 2.8%, which was the only</a:t>
            </a:r>
            <a:r>
              <a:rPr lang="en-US" sz="1200" baseline="0" dirty="0" smtClean="0"/>
              <a:t> battleground state in which Biden’s share of the vote was under-estimated by the RCP average polling data.</a:t>
            </a:r>
          </a:p>
          <a:p>
            <a:endParaRPr lang="en-US" sz="1200" baseline="0" dirty="0" smtClean="0"/>
          </a:p>
          <a:p>
            <a:r>
              <a:rPr lang="en-US" sz="1200" baseline="0" dirty="0" smtClean="0"/>
              <a:t>The other battleground states (on the slide) – did the RCP average polling data over-estimate or under-estimate the candidate’s actual vote share on Election Day??</a:t>
            </a:r>
          </a:p>
          <a:p>
            <a:endParaRPr lang="en-US" sz="1200" b="1" u="sng" dirty="0" smtClean="0"/>
          </a:p>
          <a:p>
            <a:r>
              <a:rPr lang="en-US" sz="1200" b="0" u="sng" dirty="0" smtClean="0"/>
              <a:t>Wisconsin</a:t>
            </a:r>
          </a:p>
          <a:p>
            <a:r>
              <a:rPr lang="en-US" sz="1200" b="0" dirty="0" smtClean="0"/>
              <a:t>Biden won by a margin of 0.6% (49.4% to Trump’s 48.8%) – The RCP average polling over-estimated Biden’s margin of victory by 6.0%</a:t>
            </a:r>
            <a:br>
              <a:rPr lang="en-US" sz="1200" b="0" dirty="0" smtClean="0"/>
            </a:br>
            <a:endParaRPr lang="en-US" sz="1200" b="0" dirty="0" smtClean="0"/>
          </a:p>
          <a:p>
            <a:r>
              <a:rPr lang="en-US" sz="1200" b="0" u="sng" dirty="0" smtClean="0"/>
              <a:t>Michigan</a:t>
            </a:r>
          </a:p>
          <a:p>
            <a:r>
              <a:rPr lang="en-US" sz="1200" b="0" dirty="0" smtClean="0"/>
              <a:t>Biden won by a margin of 2.6% (50.5% to Trump’s 47.9%) -- The RCP average polling over-estimated Biden’s margin of victory by 2.5%</a:t>
            </a:r>
          </a:p>
          <a:p>
            <a:endParaRPr lang="en-US" sz="1200" b="0" u="sng" dirty="0" smtClean="0"/>
          </a:p>
          <a:p>
            <a:r>
              <a:rPr lang="en-US" sz="1200" b="0" u="sng" dirty="0" smtClean="0"/>
              <a:t>Ohio</a:t>
            </a:r>
          </a:p>
          <a:p>
            <a:r>
              <a:rPr lang="en-US" sz="1200" b="0" dirty="0" smtClean="0"/>
              <a:t>Trump won by a margin of 8.1% (53.3% to Biden’s 45.2%) -- The RCP average polling under-estimated Trump’s margin of victory by 6.9% (tied with Iowa for the largest average error</a:t>
            </a:r>
            <a:r>
              <a:rPr lang="en-US" sz="1200" b="0" baseline="0" dirty="0" smtClean="0"/>
              <a:t>)</a:t>
            </a:r>
            <a:endParaRPr lang="en-US" sz="1200" b="0" dirty="0" smtClean="0"/>
          </a:p>
          <a:p>
            <a:endParaRPr lang="en-US" sz="1200" b="0" u="sng" dirty="0" smtClean="0"/>
          </a:p>
          <a:p>
            <a:r>
              <a:rPr lang="en-US" sz="1200" b="0" u="sng" dirty="0" smtClean="0"/>
              <a:t>Pennsylvania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Biden won by a margin of 1.1% (49.9% to Trump’s 48.8%) -- The RCP average polling over-estimated Biden’s margin of victory by 1.8%</a:t>
            </a:r>
          </a:p>
          <a:p>
            <a:endParaRPr lang="en-US" sz="1200" b="0" u="sng" dirty="0" smtClean="0"/>
          </a:p>
          <a:p>
            <a:r>
              <a:rPr lang="en-US" sz="1200" b="0" u="sng" dirty="0" smtClean="0"/>
              <a:t>Florida</a:t>
            </a:r>
          </a:p>
          <a:p>
            <a:r>
              <a:rPr lang="en-US" sz="1200" b="0" dirty="0" smtClean="0"/>
              <a:t>Trump won by a margin of 3.3% (51.2% to Biden’s 47.9%) -- The RCP average polling under-estimated Trump’s margin of victory by 4.3% </a:t>
            </a:r>
          </a:p>
          <a:p>
            <a:endParaRPr lang="en-US" sz="1200" b="0" dirty="0" smtClean="0"/>
          </a:p>
          <a:p>
            <a:r>
              <a:rPr lang="en-US" sz="1200" b="0" u="sng" dirty="0" smtClean="0"/>
              <a:t>North Carolina</a:t>
            </a:r>
            <a:br>
              <a:rPr lang="en-US" sz="1200" b="0" u="sng" dirty="0" smtClean="0"/>
            </a:br>
            <a:r>
              <a:rPr lang="en-US" sz="1200" b="0" dirty="0" smtClean="0"/>
              <a:t>Trump won by a margin of 1.3% (49.9% to Biden’s 48.6%) -- The RCP average polling under-estimated Trump’s margin of victory by 0.7% </a:t>
            </a:r>
          </a:p>
          <a:p>
            <a:endParaRPr lang="en-US" sz="1200" b="0" u="sng" dirty="0" smtClean="0"/>
          </a:p>
          <a:p>
            <a:r>
              <a:rPr lang="en-US" sz="1200" b="0" u="sng" dirty="0" smtClean="0"/>
              <a:t>Georgia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Biden won by a margin of 0.3% (49.5% to Trump’s 49.2%) -- The RCP average polling over-estimated Biden’s margin of victory by 0.1%</a:t>
            </a:r>
          </a:p>
          <a:p>
            <a:r>
              <a:rPr lang="en-US" sz="1200" b="0" dirty="0" smtClean="0"/>
              <a:t/>
            </a:r>
            <a:br>
              <a:rPr lang="en-US" sz="1200" b="0" dirty="0" smtClean="0"/>
            </a:br>
            <a:r>
              <a:rPr lang="en-US" sz="1200" b="0" u="sng" dirty="0" smtClean="0"/>
              <a:t>Arizona</a:t>
            </a:r>
            <a:r>
              <a:rPr lang="en-US" sz="1200" b="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Biden won by a margin of 0.3% (49.4% to Trump’s 49.1%) -- The RCP average polling over-estimated Biden’s margin of victory by 0.7%</a:t>
            </a:r>
          </a:p>
          <a:p>
            <a:endParaRPr lang="en-US" sz="12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smtClean="0"/>
              <a:t>Texas</a:t>
            </a:r>
            <a:r>
              <a:rPr lang="en-US" sz="1200" b="0" dirty="0" smtClean="0"/>
              <a:t/>
            </a:r>
            <a:br>
              <a:rPr lang="en-US" sz="1200" b="0" dirty="0" smtClean="0"/>
            </a:br>
            <a:r>
              <a:rPr lang="en-US" sz="1200" b="0" dirty="0" smtClean="0"/>
              <a:t>Trump won by a margin of 5.7% </a:t>
            </a:r>
            <a:r>
              <a:rPr lang="en-US" sz="1200" dirty="0" smtClean="0"/>
              <a:t>(52.1% to Biden’s 46.4%) -- The RCP average polling under-estimated Trump’s margin of victory by 4.5% </a:t>
            </a:r>
          </a:p>
          <a:p>
            <a:endParaRPr lang="en-US" sz="1200" dirty="0" smtClean="0"/>
          </a:p>
          <a:p>
            <a:endParaRPr lang="en-US" sz="1200" baseline="0" dirty="0" smtClean="0"/>
          </a:p>
          <a:p>
            <a:endParaRPr lang="en-US" sz="1200" baseline="0" dirty="0" smtClean="0"/>
          </a:p>
          <a:p>
            <a:r>
              <a:rPr lang="en-US" sz="1200" baseline="0" dirty="0" smtClean="0"/>
              <a:t>------------------------------------------------------------------</a:t>
            </a:r>
          </a:p>
          <a:p>
            <a:endParaRPr lang="en-US" sz="1200" baseline="0" dirty="0" smtClean="0"/>
          </a:p>
          <a:p>
            <a:r>
              <a:rPr lang="en-US" sz="1200" baseline="0" dirty="0" smtClean="0"/>
              <a:t>3</a:t>
            </a:r>
            <a:r>
              <a:rPr lang="en-US" sz="1200" baseline="30000" dirty="0" smtClean="0"/>
              <a:t>rd</a:t>
            </a:r>
            <a:r>
              <a:rPr lang="en-US" sz="1200" baseline="0" dirty="0" smtClean="0"/>
              <a:t> Party candidates won a far lower % of the vote than they did in 2016.  Some believe that Hillary Clinton lost the 2016 election because she lost votes that would have otherwise been cast for her to a 3</a:t>
            </a:r>
            <a:r>
              <a:rPr lang="en-US" sz="1200" baseline="30000" dirty="0" smtClean="0"/>
              <a:t>rd</a:t>
            </a:r>
            <a:r>
              <a:rPr lang="en-US" sz="1200" baseline="0" dirty="0" smtClean="0"/>
              <a:t> Party candidate, namely, Jill Stein (Green Party).  In 2020, “The Federalist” published a piece that claims that the Libertarian candidate turned the election for Joe Biden, that the Libertarian (Jo Jorgensen) won enough votes to turn the election for Biden (against Trump). </a:t>
            </a:r>
            <a:endParaRPr lang="en-US" sz="1200" dirty="0" smtClean="0"/>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B4453D7-A430-4E5D-890F-BF994F7EA96F}" type="slidenum">
              <a:rPr lang="en-US" smtClean="0"/>
              <a:t>40</a:t>
            </a:fld>
            <a:endParaRPr lang="en-US" dirty="0"/>
          </a:p>
        </p:txBody>
      </p:sp>
    </p:spTree>
    <p:extLst>
      <p:ext uri="{BB962C8B-B14F-4D97-AF65-F5344CB8AC3E}">
        <p14:creationId xmlns:p14="http://schemas.microsoft.com/office/powerpoint/2010/main" val="2242901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https://fivethirtyeight.com/features/the-polls-werent-great-but-thats-pretty-normal/?</a:t>
            </a:r>
            <a:r>
              <a:rPr lang="en-US" dirty="0" smtClean="0"/>
              <a:t>cid=taboola_rcc_r</a:t>
            </a:r>
          </a:p>
          <a:p>
            <a:endParaRPr lang="en-US" dirty="0" smtClean="0"/>
          </a:p>
          <a:p>
            <a:r>
              <a:rPr lang="en-US" dirty="0" smtClean="0"/>
              <a:t>Notice that</a:t>
            </a:r>
            <a:r>
              <a:rPr lang="en-US" baseline="0" dirty="0" smtClean="0"/>
              <a:t> the polling errors (when compared to actual election outcomes) were greater in the Midwest states (Wisconsin, Iowa, Michigan, Ohio) and in Maine (upper Northeast) than they were in the sunbelt states (Arizona and Georgia but not Texas, where the polling error was fairly large).  Why is this?  Here is my speculation as to why.  The Midwest states and Maine are perceived to be more liberal-minded than the sunbelt states, though that perception may not be true, I think the perception is real.  So, given the differences in perception, Trump supporters in the Midwest and Maine may be more reluctant to be open in their support of Trump (the “shy” Trump voter) because they perceive their political culture to be more liberal, while Trump supporters in Georgia (perceived as a more conservative state) and Arizona (perceived as a more libertarian-conservative state) may feel more comfortable being more open about their support for Trump because they perceive their respective political cultures to be more conservative, and thus more accepting of a Trump supporter.  My thesis may be right, or it may be wrong, but one thing is for sure, the pollsters were much more accurate in predicting the actual vote in the sunbelt states than they were in the Midwest states and Maine.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41</a:t>
            </a:fld>
            <a:endParaRPr lang="en-US" dirty="0"/>
          </a:p>
        </p:txBody>
      </p:sp>
    </p:spTree>
    <p:extLst>
      <p:ext uri="{BB962C8B-B14F-4D97-AF65-F5344CB8AC3E}">
        <p14:creationId xmlns:p14="http://schemas.microsoft.com/office/powerpoint/2010/main" val="1258666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https://electoralvotemap.com/</a:t>
            </a:r>
            <a:endParaRPr lang="en-US" dirty="0"/>
          </a:p>
          <a:p>
            <a:endParaRPr lang="en-US" dirty="0"/>
          </a:p>
          <a:p>
            <a:r>
              <a:rPr lang="en-US" dirty="0"/>
              <a:t>If the candidates tie</a:t>
            </a:r>
            <a:r>
              <a:rPr lang="en-US" baseline="0" dirty="0"/>
              <a:t> in the Electoral College, then the U.S. House would decide the presidential election, and Trump would have an edge in state-by-state voting in the U.S. House.</a:t>
            </a:r>
            <a:endParaRPr lang="en-US" dirty="0"/>
          </a:p>
          <a:p>
            <a:endParaRPr lang="en-US" dirty="0"/>
          </a:p>
          <a:p>
            <a:r>
              <a:rPr lang="en-US" dirty="0"/>
              <a:t>Red – States</a:t>
            </a:r>
            <a:r>
              <a:rPr lang="en-US" baseline="0" dirty="0"/>
              <a:t> that the Republican nominee wins</a:t>
            </a:r>
          </a:p>
          <a:p>
            <a:r>
              <a:rPr lang="en-US" baseline="0" dirty="0"/>
              <a:t>Blue – States that the Democratic nominee wins</a:t>
            </a:r>
          </a:p>
          <a:p>
            <a:endParaRPr lang="en-US" baseline="0" dirty="0"/>
          </a:p>
          <a:p>
            <a:r>
              <a:rPr lang="en-US" baseline="0" dirty="0"/>
              <a:t>In 2016, had Hillary Clinton been able to win Pennsylvania and Michigan (states where Democrats usually win), then a tie would have occurred in 2016.  Surprisingly, Trump won Wisconsin, Michigan, and Pennsylvania.</a:t>
            </a:r>
          </a:p>
          <a:p>
            <a:endParaRPr lang="en-US" baseline="0" dirty="0"/>
          </a:p>
        </p:txBody>
      </p:sp>
      <p:sp>
        <p:nvSpPr>
          <p:cNvPr id="4" name="Slide Number Placeholder 3"/>
          <p:cNvSpPr>
            <a:spLocks noGrp="1"/>
          </p:cNvSpPr>
          <p:nvPr>
            <p:ph type="sldNum" sz="quarter" idx="10"/>
          </p:nvPr>
        </p:nvSpPr>
        <p:spPr/>
        <p:txBody>
          <a:bodyPr/>
          <a:lstStyle/>
          <a:p>
            <a:fld id="{7B4453D7-A430-4E5D-890F-BF994F7EA96F}" type="slidenum">
              <a:rPr lang="en-US" smtClean="0"/>
              <a:t>5</a:t>
            </a:fld>
            <a:endParaRPr lang="en-US" dirty="0"/>
          </a:p>
        </p:txBody>
      </p:sp>
    </p:spTree>
    <p:extLst>
      <p:ext uri="{BB962C8B-B14F-4D97-AF65-F5344CB8AC3E}">
        <p14:creationId xmlns:p14="http://schemas.microsoft.com/office/powerpoint/2010/main" val="3706813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http://www.270towin.com/</a:t>
            </a:r>
          </a:p>
          <a:p>
            <a:r>
              <a:rPr lang="en-US" dirty="0"/>
              <a:t>Date:  Aug</a:t>
            </a:r>
            <a:r>
              <a:rPr lang="en-US" baseline="0" dirty="0"/>
              <a:t> 25 2020</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7</a:t>
            </a:fld>
            <a:endParaRPr lang="en-US" dirty="0"/>
          </a:p>
        </p:txBody>
      </p:sp>
    </p:spTree>
    <p:extLst>
      <p:ext uri="{BB962C8B-B14F-4D97-AF65-F5344CB8AC3E}">
        <p14:creationId xmlns:p14="http://schemas.microsoft.com/office/powerpoint/2010/main" val="830204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https://www.realclearpolitics.com/epolls/2020/president/us/general_election_trump_vs_biden-6247.html</a:t>
            </a:r>
            <a:endParaRPr lang="en-US" dirty="0"/>
          </a:p>
          <a:p>
            <a:r>
              <a:rPr lang="en-US" dirty="0"/>
              <a:t>Date:  Aug</a:t>
            </a:r>
            <a:r>
              <a:rPr lang="en-US" baseline="0" dirty="0"/>
              <a:t> 25 2020</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8</a:t>
            </a:fld>
            <a:endParaRPr lang="en-US" dirty="0"/>
          </a:p>
        </p:txBody>
      </p:sp>
    </p:spTree>
    <p:extLst>
      <p:ext uri="{BB962C8B-B14F-4D97-AF65-F5344CB8AC3E}">
        <p14:creationId xmlns:p14="http://schemas.microsoft.com/office/powerpoint/2010/main" val="423657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https://projects.fivethirtyeight.com/2020-election-forecast/</a:t>
            </a:r>
            <a:endParaRPr lang="en-US" dirty="0"/>
          </a:p>
          <a:p>
            <a:r>
              <a:rPr lang="en-US" dirty="0"/>
              <a:t>Date:  Aug</a:t>
            </a:r>
            <a:r>
              <a:rPr lang="en-US" baseline="0" dirty="0"/>
              <a:t> 28 2020</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9</a:t>
            </a:fld>
            <a:endParaRPr lang="en-US" dirty="0"/>
          </a:p>
        </p:txBody>
      </p:sp>
    </p:spTree>
    <p:extLst>
      <p:ext uri="{BB962C8B-B14F-4D97-AF65-F5344CB8AC3E}">
        <p14:creationId xmlns:p14="http://schemas.microsoft.com/office/powerpoint/2010/main" val="732533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https://projects.fivethirtyeight.com/2020-election-forecast/</a:t>
            </a:r>
            <a:endParaRPr lang="en-US" dirty="0"/>
          </a:p>
          <a:p>
            <a:r>
              <a:rPr lang="en-US" dirty="0"/>
              <a:t>Date:  Aug</a:t>
            </a:r>
            <a:r>
              <a:rPr lang="en-US" baseline="0" dirty="0"/>
              <a:t> 28 2020</a:t>
            </a:r>
          </a:p>
          <a:p>
            <a:endParaRPr lang="en-US" baseline="0" dirty="0"/>
          </a:p>
          <a:p>
            <a:r>
              <a:rPr lang="en-US" baseline="0" dirty="0"/>
              <a:t>Maine and Nebraska are the only two states that (potentially) split their electoral votes.  The winner of a majority of the statewide vote receives 2 electoral votes, and then the vote winner in each congressional district wins 1 electoral vote for winning that district.  Nebraska has 3 congressional districts, and Maine has two.  In 2016, Trump one congressional district in Maine, and Hillary Clinton won the other</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10</a:t>
            </a:fld>
            <a:endParaRPr lang="en-US" dirty="0"/>
          </a:p>
        </p:txBody>
      </p:sp>
    </p:spTree>
    <p:extLst>
      <p:ext uri="{BB962C8B-B14F-4D97-AF65-F5344CB8AC3E}">
        <p14:creationId xmlns:p14="http://schemas.microsoft.com/office/powerpoint/2010/main" val="278948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https://www.realclearpolitics.com/</a:t>
            </a:r>
            <a:endParaRPr lang="en-US" dirty="0"/>
          </a:p>
          <a:p>
            <a:r>
              <a:rPr lang="en-US" dirty="0"/>
              <a:t>Date:  Aug</a:t>
            </a:r>
            <a:r>
              <a:rPr lang="en-US" baseline="0" dirty="0"/>
              <a:t> 25 2020</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11</a:t>
            </a:fld>
            <a:endParaRPr lang="en-US" dirty="0"/>
          </a:p>
        </p:txBody>
      </p:sp>
    </p:spTree>
    <p:extLst>
      <p:ext uri="{BB962C8B-B14F-4D97-AF65-F5344CB8AC3E}">
        <p14:creationId xmlns:p14="http://schemas.microsoft.com/office/powerpoint/2010/main" val="355682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0A20B190-249C-4D48-8805-100B745C32A0}" type="datetimeFigureOut">
              <a:rPr lang="en-US" smtClean="0"/>
              <a:t>12/7/2020</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8A90978F-E78F-4033-B81B-FB90826243B2}" type="slidenum">
              <a:rPr lang="en-US" smtClean="0"/>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A20B190-249C-4D48-8805-100B745C32A0}" type="datetimeFigureOut">
              <a:rPr lang="en-US" smtClean="0"/>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90978F-E78F-4033-B81B-FB90826243B2}"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6915912" y="3009901"/>
            <a:ext cx="457200" cy="441325"/>
          </a:xfrm>
        </p:spPr>
        <p:txBody>
          <a:bodyPr/>
          <a:lstStyle/>
          <a:p>
            <a:fld id="{8A90978F-E78F-4033-B81B-FB90826243B2}" type="slidenum">
              <a:rPr lang="en-US" smtClean="0"/>
              <a:t>‹#›</a:t>
            </a:fld>
            <a:endParaRPr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A20B190-249C-4D48-8805-100B745C32A0}" type="datetimeFigureOut">
              <a:rPr lang="en-US" smtClean="0"/>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0A20B190-249C-4D48-8805-100B745C32A0}" type="datetimeFigureOut">
              <a:rPr lang="en-US" smtClean="0"/>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361688" y="1026372"/>
            <a:ext cx="457200" cy="441325"/>
          </a:xfrm>
        </p:spPr>
        <p:txBody>
          <a:bodyPr/>
          <a:lstStyle/>
          <a:p>
            <a:fld id="{8A90978F-E78F-4033-B81B-FB90826243B2}" type="slidenum">
              <a:rPr lang="en-US" smtClean="0"/>
              <a:t>‹#›</a:t>
            </a:fld>
            <a:endParaRPr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0A20B190-249C-4D48-8805-100B745C32A0}" type="datetimeFigureOut">
              <a:rPr lang="en-US" smtClean="0"/>
              <a:t>12/7/2020</a:t>
            </a:fld>
            <a:endParaRPr lang="en-US" dirty="0"/>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8A90978F-E78F-4033-B81B-FB90826243B2}" type="slidenum">
              <a:rPr lang="en-US" smtClean="0"/>
              <a:t>‹#›</a:t>
            </a:fld>
            <a:endParaRPr lang="en-US" dirty="0"/>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0A20B190-249C-4D48-8805-100B745C32A0}" type="datetimeFigureOut">
              <a:rPr lang="en-US" smtClean="0"/>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90978F-E78F-4033-B81B-FB90826243B2}" type="slidenum">
              <a:rPr lang="en-US" smtClean="0"/>
              <a:t>‹#›</a:t>
            </a:fld>
            <a:endParaRPr lang="en-US" dirty="0"/>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0A20B190-249C-4D48-8805-100B745C32A0}" type="datetimeFigureOut">
              <a:rPr lang="en-US" smtClean="0"/>
              <a:t>12/7/2020</a:t>
            </a:fld>
            <a:endParaRPr lang="en-US" dirty="0"/>
          </a:p>
        </p:txBody>
      </p:sp>
      <p:sp>
        <p:nvSpPr>
          <p:cNvPr id="8" name="Footer Placeholder 7"/>
          <p:cNvSpPr>
            <a:spLocks noGrp="1"/>
          </p:cNvSpPr>
          <p:nvPr>
            <p:ph type="ftr" sz="quarter" idx="11"/>
          </p:nvPr>
        </p:nvSpPr>
        <p:spPr>
          <a:xfrm>
            <a:off x="304800" y="6409944"/>
            <a:ext cx="3581400" cy="365760"/>
          </a:xfrm>
        </p:spPr>
        <p:txBody>
          <a:bodyPr/>
          <a:lstStyle/>
          <a:p>
            <a:endParaRPr lang="en-US" dirty="0"/>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8A90978F-E78F-4033-B81B-FB90826243B2}" type="slidenum">
              <a:rPr lang="en-US" smtClean="0"/>
              <a:t>‹#›</a:t>
            </a:fld>
            <a:endParaRPr lang="en-US" dirty="0"/>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A20B190-249C-4D48-8805-100B745C32A0}" type="datetimeFigureOut">
              <a:rPr lang="en-US" smtClean="0"/>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4343400" y="1036020"/>
            <a:ext cx="457200" cy="441325"/>
          </a:xfrm>
        </p:spPr>
        <p:txBody>
          <a:bodyPr/>
          <a:lstStyle/>
          <a:p>
            <a:fld id="{8A90978F-E78F-4033-B81B-FB90826243B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0A20B190-249C-4D48-8805-100B745C32A0}" type="datetimeFigureOut">
              <a:rPr lang="en-US" smtClean="0"/>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8A90978F-E78F-4033-B81B-FB90826243B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8A90978F-E78F-4033-B81B-FB90826243B2}" type="slidenum">
              <a:rPr lang="en-US" smtClean="0"/>
              <a:t>‹#›</a:t>
            </a:fld>
            <a:endParaRPr lang="en-US" dirty="0"/>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p:txBody>
          <a:bodyPr/>
          <a:lstStyle/>
          <a:p>
            <a:fld id="{0A20B190-249C-4D48-8805-100B745C32A0}" type="datetimeFigureOut">
              <a:rPr lang="en-US" smtClean="0"/>
              <a:t>12/7/2020</a:t>
            </a:fld>
            <a:endParaRPr lang="en-US" dirty="0"/>
          </a:p>
        </p:txBody>
      </p:sp>
      <p:sp>
        <p:nvSpPr>
          <p:cNvPr id="6" name="Footer Placeholder 5"/>
          <p:cNvSpPr>
            <a:spLocks noGrp="1"/>
          </p:cNvSpPr>
          <p:nvPr>
            <p:ph type="ftr" sz="quarter" idx="11"/>
          </p:nvPr>
        </p:nvSpPr>
        <p:spPr>
          <a:xfrm>
            <a:off x="301752" y="6410848"/>
            <a:ext cx="3383280" cy="365760"/>
          </a:xfrm>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p>
            <a:fld id="{8A90978F-E78F-4033-B81B-FB90826243B2}" type="slidenum">
              <a:rPr lang="en-US" smtClean="0"/>
              <a:t>‹#›</a:t>
            </a:fld>
            <a:endParaRPr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a:xfrm>
            <a:off x="5788152" y="6404984"/>
            <a:ext cx="3044952" cy="365760"/>
          </a:xfrm>
        </p:spPr>
        <p:txBody>
          <a:bodyPr/>
          <a:lstStyle/>
          <a:p>
            <a:fld id="{0A20B190-249C-4D48-8805-100B745C32A0}" type="datetimeFigureOut">
              <a:rPr lang="en-US" smtClean="0"/>
              <a:t>12/7/2020</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0A20B190-249C-4D48-8805-100B745C32A0}" type="datetimeFigureOut">
              <a:rPr lang="en-US" smtClean="0"/>
              <a:t>12/7/2020</a:t>
            </a:fld>
            <a:endParaRPr lang="en-US" dirty="0"/>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8A90978F-E78F-4033-B81B-FB90826243B2}" type="slidenum">
              <a:rPr lang="en-US" smtClean="0"/>
              <a:t>‹#›</a:t>
            </a:fld>
            <a:endParaRPr lang="en-US" dirty="0"/>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b="1" dirty="0"/>
              <a:t>The 2020 Presidential Election Campaign</a:t>
            </a:r>
          </a:p>
        </p:txBody>
      </p:sp>
    </p:spTree>
    <p:extLst>
      <p:ext uri="{BB962C8B-B14F-4D97-AF65-F5344CB8AC3E}">
        <p14:creationId xmlns:p14="http://schemas.microsoft.com/office/powerpoint/2010/main" val="8344041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38803"/>
            <a:ext cx="8610600" cy="954107"/>
          </a:xfrm>
          <a:prstGeom prst="rect">
            <a:avLst/>
          </a:prstGeom>
          <a:noFill/>
        </p:spPr>
        <p:txBody>
          <a:bodyPr wrap="square" rtlCol="0">
            <a:spAutoFit/>
          </a:bodyPr>
          <a:lstStyle/>
          <a:p>
            <a:r>
              <a:rPr lang="en-US" sz="3600" b="1" dirty="0">
                <a:solidFill>
                  <a:schemeClr val="accent1"/>
                </a:solidFill>
              </a:rPr>
              <a:t>Presidential Polling</a:t>
            </a:r>
          </a:p>
          <a:p>
            <a:r>
              <a:rPr lang="en-US" sz="2000" b="1" dirty="0">
                <a:solidFill>
                  <a:schemeClr val="accent1"/>
                </a:solidFill>
              </a:rPr>
              <a:t>FiveThirtyEight.com</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04800"/>
            <a:ext cx="3733800" cy="5992495"/>
          </a:xfrm>
          <a:prstGeom prst="rect">
            <a:avLst/>
          </a:prstGeom>
          <a:noFill/>
          <a:ln>
            <a:noFill/>
          </a:ln>
        </p:spPr>
      </p:pic>
      <p:sp>
        <p:nvSpPr>
          <p:cNvPr id="8" name="Oval 7"/>
          <p:cNvSpPr/>
          <p:nvPr/>
        </p:nvSpPr>
        <p:spPr>
          <a:xfrm rot="20419321">
            <a:off x="5023843" y="2411499"/>
            <a:ext cx="4191000" cy="16002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419600" y="3124200"/>
            <a:ext cx="838200" cy="1768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9100" y="1192910"/>
            <a:ext cx="3886199" cy="5078313"/>
          </a:xfrm>
          <a:prstGeom prst="rect">
            <a:avLst/>
          </a:prstGeom>
          <a:noFill/>
        </p:spPr>
        <p:txBody>
          <a:bodyPr wrap="square" rtlCol="0">
            <a:spAutoFit/>
          </a:bodyPr>
          <a:lstStyle/>
          <a:p>
            <a:r>
              <a:rPr lang="en-US" dirty="0"/>
              <a:t>“538” graphically depicts the states in the form of a snake, with the battleground states as being close to the “270 electoral votes” demarcation line</a:t>
            </a:r>
          </a:p>
          <a:p>
            <a:endParaRPr lang="en-US" dirty="0"/>
          </a:p>
          <a:p>
            <a:r>
              <a:rPr lang="en-US" dirty="0"/>
              <a:t>Here are the states potentially up for grabs (Aug 28 2020, 9 weeks prior to election):</a:t>
            </a:r>
          </a:p>
          <a:p>
            <a:r>
              <a:rPr lang="en-US" dirty="0"/>
              <a:t/>
            </a:r>
            <a:br>
              <a:rPr lang="en-US" dirty="0"/>
            </a:br>
            <a:r>
              <a:rPr lang="en-US" dirty="0"/>
              <a:t>Trump leads slightly in:  Texas, Iowa, Maine (one district), Georgia, Ohio, and North Carolina</a:t>
            </a:r>
          </a:p>
          <a:p>
            <a:endParaRPr lang="en-US" dirty="0"/>
          </a:p>
          <a:p>
            <a:r>
              <a:rPr lang="en-US" dirty="0"/>
              <a:t>Biden leads slightly in:  Arizona, Nebraska (one district), Florida, Wisconsin, Pennsylvania, and Minnesota</a:t>
            </a:r>
          </a:p>
        </p:txBody>
      </p:sp>
    </p:spTree>
    <p:extLst>
      <p:ext uri="{BB962C8B-B14F-4D97-AF65-F5344CB8AC3E}">
        <p14:creationId xmlns:p14="http://schemas.microsoft.com/office/powerpoint/2010/main" val="1176127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38803"/>
            <a:ext cx="8610600" cy="954107"/>
          </a:xfrm>
          <a:prstGeom prst="rect">
            <a:avLst/>
          </a:prstGeom>
          <a:noFill/>
        </p:spPr>
        <p:txBody>
          <a:bodyPr wrap="square" rtlCol="0">
            <a:spAutoFit/>
          </a:bodyPr>
          <a:lstStyle/>
          <a:p>
            <a:r>
              <a:rPr lang="en-US" sz="3600" b="1" dirty="0">
                <a:solidFill>
                  <a:schemeClr val="accent1"/>
                </a:solidFill>
              </a:rPr>
              <a:t>Presidential Polling</a:t>
            </a:r>
          </a:p>
          <a:p>
            <a:r>
              <a:rPr lang="en-US" sz="2000" b="1" dirty="0">
                <a:solidFill>
                  <a:schemeClr val="accent1"/>
                </a:solidFill>
              </a:rPr>
              <a:t>RealClearPolitics.com (August 25 2020)</a:t>
            </a:r>
          </a:p>
        </p:txBody>
      </p:sp>
      <p:pic>
        <p:nvPicPr>
          <p:cNvPr id="4" name="Picture 3"/>
          <p:cNvPicPr>
            <a:picLocks noChangeAspect="1"/>
          </p:cNvPicPr>
          <p:nvPr/>
        </p:nvPicPr>
        <p:blipFill>
          <a:blip r:embed="rId3"/>
          <a:stretch>
            <a:fillRect/>
          </a:stretch>
        </p:blipFill>
        <p:spPr>
          <a:xfrm>
            <a:off x="304800" y="1313688"/>
            <a:ext cx="3886200" cy="4822939"/>
          </a:xfrm>
          <a:prstGeom prst="rect">
            <a:avLst/>
          </a:prstGeom>
        </p:spPr>
      </p:pic>
      <p:sp>
        <p:nvSpPr>
          <p:cNvPr id="5" name="Right Brace 4"/>
          <p:cNvSpPr/>
          <p:nvPr/>
        </p:nvSpPr>
        <p:spPr>
          <a:xfrm>
            <a:off x="4191000" y="3886200"/>
            <a:ext cx="457200" cy="11430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486400" y="1447800"/>
            <a:ext cx="3049524" cy="1600438"/>
          </a:xfrm>
          <a:prstGeom prst="rect">
            <a:avLst/>
          </a:prstGeom>
          <a:solidFill>
            <a:schemeClr val="accent1">
              <a:lumMod val="50000"/>
            </a:schemeClr>
          </a:solidFill>
        </p:spPr>
        <p:txBody>
          <a:bodyPr wrap="square" rtlCol="0">
            <a:spAutoFit/>
          </a:bodyPr>
          <a:lstStyle/>
          <a:p>
            <a:r>
              <a:rPr lang="en-US" sz="1400" dirty="0">
                <a:solidFill>
                  <a:schemeClr val="bg1"/>
                </a:solidFill>
              </a:rPr>
              <a:t>As of Aug. 25, 2020, Biden leads in all but one of the “battleground” states, though the margins (difference between Biden and Trump) are within 5%, and when polling is within a 5% margin, the state is considered a “toss up.”</a:t>
            </a:r>
          </a:p>
        </p:txBody>
      </p:sp>
      <p:cxnSp>
        <p:nvCxnSpPr>
          <p:cNvPr id="8" name="Straight Arrow Connector 7"/>
          <p:cNvCxnSpPr/>
          <p:nvPr/>
        </p:nvCxnSpPr>
        <p:spPr>
          <a:xfrm flipH="1">
            <a:off x="4495800" y="3106651"/>
            <a:ext cx="1905000" cy="10843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84876" y="4991100"/>
            <a:ext cx="3049524" cy="1169551"/>
          </a:xfrm>
          <a:prstGeom prst="rect">
            <a:avLst/>
          </a:prstGeom>
          <a:solidFill>
            <a:schemeClr val="accent4">
              <a:lumMod val="50000"/>
            </a:schemeClr>
          </a:solidFill>
        </p:spPr>
        <p:txBody>
          <a:bodyPr wrap="square" rtlCol="0">
            <a:spAutoFit/>
          </a:bodyPr>
          <a:lstStyle/>
          <a:p>
            <a:r>
              <a:rPr lang="en-US" sz="1400" dirty="0">
                <a:solidFill>
                  <a:schemeClr val="bg1"/>
                </a:solidFill>
              </a:rPr>
              <a:t>Hillary Clinton had a larger average lead in the “battleground” states, a 4.6% lead over Donald Trump, while Biden has an average lead 0f 2.7% in the “toss up” states in 2020</a:t>
            </a:r>
          </a:p>
        </p:txBody>
      </p:sp>
      <p:cxnSp>
        <p:nvCxnSpPr>
          <p:cNvPr id="12" name="Straight Arrow Connector 11"/>
          <p:cNvCxnSpPr/>
          <p:nvPr/>
        </p:nvCxnSpPr>
        <p:spPr>
          <a:xfrm flipH="1" flipV="1">
            <a:off x="2514600" y="5410200"/>
            <a:ext cx="2933700" cy="398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77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599" y="2743200"/>
            <a:ext cx="7885113" cy="1673225"/>
          </a:xfrm>
        </p:spPr>
        <p:txBody>
          <a:bodyPr/>
          <a:lstStyle/>
          <a:p>
            <a:r>
              <a:rPr lang="en-US" dirty="0" smtClean="0"/>
              <a:t>Candidate Advantages </a:t>
            </a:r>
            <a:r>
              <a:rPr lang="en-US" dirty="0"/>
              <a:t>– Policy and Valence</a:t>
            </a:r>
          </a:p>
        </p:txBody>
      </p:sp>
      <p:sp>
        <p:nvSpPr>
          <p:cNvPr id="3" name="Title 2"/>
          <p:cNvSpPr>
            <a:spLocks noGrp="1"/>
          </p:cNvSpPr>
          <p:nvPr>
            <p:ph type="title"/>
          </p:nvPr>
        </p:nvSpPr>
        <p:spPr/>
        <p:txBody>
          <a:bodyPr/>
          <a:lstStyle/>
          <a:p>
            <a:r>
              <a:rPr lang="en-US" dirty="0" smtClean="0"/>
              <a:t>Policy and Valence Issues</a:t>
            </a:r>
            <a:endParaRPr lang="en-US" dirty="0"/>
          </a:p>
        </p:txBody>
      </p:sp>
    </p:spTree>
    <p:extLst>
      <p:ext uri="{BB962C8B-B14F-4D97-AF65-F5344CB8AC3E}">
        <p14:creationId xmlns:p14="http://schemas.microsoft.com/office/powerpoint/2010/main" val="3261786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Campaign</a:t>
            </a:r>
          </a:p>
          <a:p>
            <a:r>
              <a:rPr lang="en-US" sz="2000" b="1" dirty="0">
                <a:solidFill>
                  <a:schemeClr val="accent1"/>
                </a:solidFill>
              </a:rPr>
              <a:t>The Most Important Policy Issues</a:t>
            </a:r>
          </a:p>
        </p:txBody>
      </p:sp>
      <p:sp>
        <p:nvSpPr>
          <p:cNvPr id="7" name="TextBox 6"/>
          <p:cNvSpPr txBox="1"/>
          <p:nvPr/>
        </p:nvSpPr>
        <p:spPr>
          <a:xfrm>
            <a:off x="685800" y="1121152"/>
            <a:ext cx="7772400" cy="1200329"/>
          </a:xfrm>
          <a:prstGeom prst="rect">
            <a:avLst/>
          </a:prstGeom>
          <a:solidFill>
            <a:schemeClr val="bg2"/>
          </a:solidFill>
        </p:spPr>
        <p:txBody>
          <a:bodyPr wrap="square" rtlCol="0">
            <a:spAutoFit/>
          </a:bodyPr>
          <a:lstStyle/>
          <a:p>
            <a:r>
              <a:rPr lang="en-US" dirty="0"/>
              <a:t>Voters evaluate the positions the candidates take on the issues and their personal traits (“valence” issues).  It seems that the economy, COVID-19, race/equity, and law enforcement/violence are getting the most attention in the news, and these are issues that are of concern to the voters</a:t>
            </a:r>
          </a:p>
        </p:txBody>
      </p:sp>
      <p:pic>
        <p:nvPicPr>
          <p:cNvPr id="6" name="Picture 5"/>
          <p:cNvPicPr>
            <a:picLocks noChangeAspect="1"/>
          </p:cNvPicPr>
          <p:nvPr/>
        </p:nvPicPr>
        <p:blipFill>
          <a:blip r:embed="rId3"/>
          <a:stretch>
            <a:fillRect/>
          </a:stretch>
        </p:blipFill>
        <p:spPr>
          <a:xfrm>
            <a:off x="838200" y="2743200"/>
            <a:ext cx="2197389" cy="3505200"/>
          </a:xfrm>
          <a:prstGeom prst="rect">
            <a:avLst/>
          </a:prstGeom>
        </p:spPr>
      </p:pic>
      <p:pic>
        <p:nvPicPr>
          <p:cNvPr id="8" name="Picture 7"/>
          <p:cNvPicPr>
            <a:picLocks noChangeAspect="1"/>
          </p:cNvPicPr>
          <p:nvPr/>
        </p:nvPicPr>
        <p:blipFill>
          <a:blip r:embed="rId4"/>
          <a:stretch>
            <a:fillRect/>
          </a:stretch>
        </p:blipFill>
        <p:spPr>
          <a:xfrm>
            <a:off x="4904638" y="2743200"/>
            <a:ext cx="2715362" cy="3439459"/>
          </a:xfrm>
          <a:prstGeom prst="rect">
            <a:avLst/>
          </a:prstGeom>
        </p:spPr>
      </p:pic>
      <p:sp>
        <p:nvSpPr>
          <p:cNvPr id="2" name="TextBox 1"/>
          <p:cNvSpPr txBox="1"/>
          <p:nvPr/>
        </p:nvSpPr>
        <p:spPr>
          <a:xfrm>
            <a:off x="3208113" y="3429000"/>
            <a:ext cx="1524000" cy="830997"/>
          </a:xfrm>
          <a:prstGeom prst="rect">
            <a:avLst/>
          </a:prstGeom>
          <a:solidFill>
            <a:schemeClr val="accent1">
              <a:lumMod val="50000"/>
            </a:schemeClr>
          </a:solidFill>
        </p:spPr>
        <p:txBody>
          <a:bodyPr wrap="square" rtlCol="0">
            <a:spAutoFit/>
          </a:bodyPr>
          <a:lstStyle/>
          <a:p>
            <a:r>
              <a:rPr lang="en-US" sz="1200" dirty="0">
                <a:solidFill>
                  <a:schemeClr val="bg1"/>
                </a:solidFill>
              </a:rPr>
              <a:t>Issues getting lots of news coverage are top issues for registered voters</a:t>
            </a:r>
          </a:p>
        </p:txBody>
      </p:sp>
      <p:cxnSp>
        <p:nvCxnSpPr>
          <p:cNvPr id="9" name="Straight Arrow Connector 8"/>
          <p:cNvCxnSpPr/>
          <p:nvPr/>
        </p:nvCxnSpPr>
        <p:spPr>
          <a:xfrm flipH="1">
            <a:off x="2819400" y="3581400"/>
            <a:ext cx="3887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83088" y="3962400"/>
            <a:ext cx="646858" cy="152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583088" y="4191000"/>
            <a:ext cx="615166" cy="68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583088" y="4343400"/>
            <a:ext cx="1074512" cy="533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76438" y="3576935"/>
            <a:ext cx="990600" cy="461665"/>
          </a:xfrm>
          <a:prstGeom prst="rect">
            <a:avLst/>
          </a:prstGeom>
          <a:solidFill>
            <a:schemeClr val="accent1">
              <a:lumMod val="50000"/>
            </a:schemeClr>
          </a:solidFill>
        </p:spPr>
        <p:txBody>
          <a:bodyPr wrap="square" rtlCol="0">
            <a:spAutoFit/>
          </a:bodyPr>
          <a:lstStyle/>
          <a:p>
            <a:r>
              <a:rPr lang="en-US" sz="1200" dirty="0">
                <a:solidFill>
                  <a:schemeClr val="bg1"/>
                </a:solidFill>
              </a:rPr>
              <a:t>Biden’s advantages</a:t>
            </a:r>
          </a:p>
        </p:txBody>
      </p:sp>
      <p:sp>
        <p:nvSpPr>
          <p:cNvPr id="17" name="TextBox 16"/>
          <p:cNvSpPr txBox="1"/>
          <p:nvPr/>
        </p:nvSpPr>
        <p:spPr>
          <a:xfrm>
            <a:off x="7876438" y="4800600"/>
            <a:ext cx="990600" cy="461665"/>
          </a:xfrm>
          <a:prstGeom prst="rect">
            <a:avLst/>
          </a:prstGeom>
          <a:solidFill>
            <a:schemeClr val="accent1">
              <a:lumMod val="50000"/>
            </a:schemeClr>
          </a:solidFill>
        </p:spPr>
        <p:txBody>
          <a:bodyPr wrap="square" rtlCol="0">
            <a:spAutoFit/>
          </a:bodyPr>
          <a:lstStyle/>
          <a:p>
            <a:r>
              <a:rPr lang="en-US" sz="1200" dirty="0">
                <a:solidFill>
                  <a:schemeClr val="bg1"/>
                </a:solidFill>
              </a:rPr>
              <a:t>Trump’s advantages</a:t>
            </a:r>
          </a:p>
        </p:txBody>
      </p:sp>
      <p:cxnSp>
        <p:nvCxnSpPr>
          <p:cNvPr id="18" name="Straight Arrow Connector 17"/>
          <p:cNvCxnSpPr>
            <a:stCxn id="16" idx="1"/>
          </p:cNvCxnSpPr>
          <p:nvPr/>
        </p:nvCxnSpPr>
        <p:spPr>
          <a:xfrm flipH="1">
            <a:off x="7543801" y="3807768"/>
            <a:ext cx="332637" cy="3070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543801" y="4038600"/>
            <a:ext cx="533399" cy="304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7543801" y="5031432"/>
            <a:ext cx="360675" cy="30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543802" y="5262265"/>
            <a:ext cx="533398" cy="1479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629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Campaign</a:t>
            </a:r>
          </a:p>
          <a:p>
            <a:r>
              <a:rPr lang="en-US" sz="2000" b="1" dirty="0">
                <a:solidFill>
                  <a:schemeClr val="accent1"/>
                </a:solidFill>
              </a:rPr>
              <a:t>The Most Important Policy Issues</a:t>
            </a:r>
          </a:p>
        </p:txBody>
      </p:sp>
      <p:sp>
        <p:nvSpPr>
          <p:cNvPr id="7" name="TextBox 6"/>
          <p:cNvSpPr txBox="1"/>
          <p:nvPr/>
        </p:nvSpPr>
        <p:spPr>
          <a:xfrm>
            <a:off x="685800" y="1121152"/>
            <a:ext cx="7772400" cy="923330"/>
          </a:xfrm>
          <a:prstGeom prst="rect">
            <a:avLst/>
          </a:prstGeom>
          <a:solidFill>
            <a:schemeClr val="bg2"/>
          </a:solidFill>
        </p:spPr>
        <p:txBody>
          <a:bodyPr wrap="square" rtlCol="0">
            <a:spAutoFit/>
          </a:bodyPr>
          <a:lstStyle/>
          <a:p>
            <a:r>
              <a:rPr lang="en-US" dirty="0"/>
              <a:t>On the issues where Republican and Democratic voters are most polarized (i.e., where they have the greatest differences), these voters are more likely to be motivated to vote for or against a candidate on those issues</a:t>
            </a:r>
          </a:p>
        </p:txBody>
      </p:sp>
      <p:sp>
        <p:nvSpPr>
          <p:cNvPr id="2" name="TextBox 1"/>
          <p:cNvSpPr txBox="1"/>
          <p:nvPr/>
        </p:nvSpPr>
        <p:spPr>
          <a:xfrm>
            <a:off x="4477512" y="2957132"/>
            <a:ext cx="3962400" cy="2646878"/>
          </a:xfrm>
          <a:prstGeom prst="rect">
            <a:avLst/>
          </a:prstGeom>
          <a:solidFill>
            <a:schemeClr val="accent1">
              <a:lumMod val="50000"/>
            </a:schemeClr>
          </a:solidFill>
        </p:spPr>
        <p:txBody>
          <a:bodyPr wrap="square" rtlCol="0">
            <a:spAutoFit/>
          </a:bodyPr>
          <a:lstStyle/>
          <a:p>
            <a:r>
              <a:rPr lang="en-US" sz="1400" dirty="0">
                <a:solidFill>
                  <a:schemeClr val="bg1"/>
                </a:solidFill>
              </a:rPr>
              <a:t>Polling shows that Republican and Democratic (registered) voters are most polarized on:  </a:t>
            </a:r>
          </a:p>
          <a:p>
            <a:pPr marL="228600" indent="-228600">
              <a:buAutoNum type="arabicParenR"/>
            </a:pPr>
            <a:r>
              <a:rPr lang="en-US" sz="1400" dirty="0">
                <a:solidFill>
                  <a:schemeClr val="bg1"/>
                </a:solidFill>
              </a:rPr>
              <a:t>Climate Change (57% difference)</a:t>
            </a:r>
          </a:p>
          <a:p>
            <a:pPr marL="228600" indent="-228600">
              <a:buAutoNum type="arabicParenR"/>
            </a:pPr>
            <a:r>
              <a:rPr lang="en-US" sz="1400" dirty="0">
                <a:solidFill>
                  <a:schemeClr val="bg1"/>
                </a:solidFill>
              </a:rPr>
              <a:t>Race and Ethnic Inequality (52% difference)</a:t>
            </a:r>
          </a:p>
          <a:p>
            <a:pPr marL="228600" indent="-228600">
              <a:buAutoNum type="arabicParenR"/>
            </a:pPr>
            <a:r>
              <a:rPr lang="en-US" sz="1400" dirty="0">
                <a:solidFill>
                  <a:schemeClr val="bg1"/>
                </a:solidFill>
              </a:rPr>
              <a:t>The Coronavirus Outbreak (43% difference)</a:t>
            </a:r>
          </a:p>
          <a:p>
            <a:pPr marL="228600" indent="-228600">
              <a:buAutoNum type="arabicParenR"/>
            </a:pPr>
            <a:r>
              <a:rPr lang="en-US" sz="1400" dirty="0">
                <a:solidFill>
                  <a:schemeClr val="bg1"/>
                </a:solidFill>
              </a:rPr>
              <a:t>Heath Care (36% difference)</a:t>
            </a:r>
          </a:p>
          <a:p>
            <a:pPr marL="228600" indent="-228600">
              <a:buAutoNum type="arabicParenR"/>
            </a:pPr>
            <a:endParaRPr lang="en-US" sz="1400" dirty="0">
              <a:solidFill>
                <a:schemeClr val="bg1"/>
              </a:solidFill>
            </a:endParaRPr>
          </a:p>
          <a:p>
            <a:r>
              <a:rPr lang="en-US" sz="1400" dirty="0">
                <a:solidFill>
                  <a:schemeClr val="bg1"/>
                </a:solidFill>
              </a:rPr>
              <a:t>The issues getting the most attention in the news are “race and ethnic inequality” and “the coronavirus outbreak,” and both favor Biden (also see previous slide)</a:t>
            </a:r>
          </a:p>
          <a:p>
            <a:pPr marL="228600" indent="-228600">
              <a:buAutoNum type="arabicParenR"/>
            </a:pPr>
            <a:endParaRPr lang="en-US" sz="1200" dirty="0">
              <a:solidFill>
                <a:schemeClr val="bg1"/>
              </a:solidFill>
            </a:endParaRPr>
          </a:p>
        </p:txBody>
      </p:sp>
      <p:pic>
        <p:nvPicPr>
          <p:cNvPr id="20" name="Picture 19"/>
          <p:cNvPicPr>
            <a:picLocks noChangeAspect="1"/>
          </p:cNvPicPr>
          <p:nvPr/>
        </p:nvPicPr>
        <p:blipFill>
          <a:blip r:embed="rId3"/>
          <a:stretch>
            <a:fillRect/>
          </a:stretch>
        </p:blipFill>
        <p:spPr>
          <a:xfrm>
            <a:off x="685800" y="2050280"/>
            <a:ext cx="3352799" cy="4307415"/>
          </a:xfrm>
          <a:prstGeom prst="rect">
            <a:avLst/>
          </a:prstGeom>
        </p:spPr>
      </p:pic>
    </p:spTree>
    <p:extLst>
      <p:ext uri="{BB962C8B-B14F-4D97-AF65-F5344CB8AC3E}">
        <p14:creationId xmlns:p14="http://schemas.microsoft.com/office/powerpoint/2010/main" val="40828994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Campaign</a:t>
            </a:r>
          </a:p>
          <a:p>
            <a:r>
              <a:rPr lang="en-US" sz="2000" b="1" dirty="0">
                <a:solidFill>
                  <a:schemeClr val="accent1"/>
                </a:solidFill>
              </a:rPr>
              <a:t>The Most Important Policy Issues</a:t>
            </a:r>
          </a:p>
        </p:txBody>
      </p:sp>
      <p:sp>
        <p:nvSpPr>
          <p:cNvPr id="7" name="TextBox 6"/>
          <p:cNvSpPr txBox="1"/>
          <p:nvPr/>
        </p:nvSpPr>
        <p:spPr>
          <a:xfrm>
            <a:off x="6781800" y="2619107"/>
            <a:ext cx="2057400" cy="3600986"/>
          </a:xfrm>
          <a:prstGeom prst="rect">
            <a:avLst/>
          </a:prstGeom>
          <a:solidFill>
            <a:schemeClr val="accent1">
              <a:lumMod val="50000"/>
            </a:schemeClr>
          </a:solidFill>
        </p:spPr>
        <p:txBody>
          <a:bodyPr wrap="square" rtlCol="0">
            <a:spAutoFit/>
          </a:bodyPr>
          <a:lstStyle/>
          <a:p>
            <a:r>
              <a:rPr lang="en-US" sz="1200" dirty="0">
                <a:solidFill>
                  <a:schemeClr val="bg1"/>
                </a:solidFill>
              </a:rPr>
              <a:t>In 2016, given such high voter dissatisfaction with both Hillary Clinton and Donald Trump, 12% of voters voted for a 3</a:t>
            </a:r>
            <a:r>
              <a:rPr lang="en-US" sz="1200" baseline="30000" dirty="0">
                <a:solidFill>
                  <a:schemeClr val="bg1"/>
                </a:solidFill>
              </a:rPr>
              <a:t>rd</a:t>
            </a:r>
            <a:r>
              <a:rPr lang="en-US" sz="1200" dirty="0">
                <a:solidFill>
                  <a:schemeClr val="bg1"/>
                </a:solidFill>
              </a:rPr>
              <a:t> party, which is about 4 times higher than usual (about 3% usually vote for a 3</a:t>
            </a:r>
            <a:r>
              <a:rPr lang="en-US" sz="1200" baseline="30000" dirty="0">
                <a:solidFill>
                  <a:schemeClr val="bg1"/>
                </a:solidFill>
              </a:rPr>
              <a:t>rd</a:t>
            </a:r>
            <a:r>
              <a:rPr lang="en-US" sz="1200" dirty="0">
                <a:solidFill>
                  <a:schemeClr val="bg1"/>
                </a:solidFill>
              </a:rPr>
              <a:t> party)</a:t>
            </a:r>
          </a:p>
          <a:p>
            <a:endParaRPr lang="en-US" sz="1200" dirty="0">
              <a:solidFill>
                <a:schemeClr val="bg1"/>
              </a:solidFill>
            </a:endParaRPr>
          </a:p>
          <a:p>
            <a:r>
              <a:rPr lang="en-US" sz="1200" dirty="0">
                <a:solidFill>
                  <a:schemeClr val="bg1"/>
                </a:solidFill>
              </a:rPr>
              <a:t>In 2020, since voters perceive the stakes to be so high, many of those 3</a:t>
            </a:r>
            <a:r>
              <a:rPr lang="en-US" sz="1200" baseline="30000" dirty="0">
                <a:solidFill>
                  <a:schemeClr val="bg1"/>
                </a:solidFill>
              </a:rPr>
              <a:t>rd</a:t>
            </a:r>
            <a:r>
              <a:rPr lang="en-US" sz="1200" dirty="0">
                <a:solidFill>
                  <a:schemeClr val="bg1"/>
                </a:solidFill>
              </a:rPr>
              <a:t> party voters are more likely to choose either Biden or Trump, and a majority (55%) are polling in favor of Biden, while 39% are favoring Trump</a:t>
            </a:r>
          </a:p>
        </p:txBody>
      </p:sp>
      <p:pic>
        <p:nvPicPr>
          <p:cNvPr id="6" name="Picture 5"/>
          <p:cNvPicPr>
            <a:picLocks noChangeAspect="1"/>
          </p:cNvPicPr>
          <p:nvPr/>
        </p:nvPicPr>
        <p:blipFill>
          <a:blip r:embed="rId3"/>
          <a:stretch>
            <a:fillRect/>
          </a:stretch>
        </p:blipFill>
        <p:spPr>
          <a:xfrm>
            <a:off x="685800" y="1121152"/>
            <a:ext cx="2819400" cy="5164570"/>
          </a:xfrm>
          <a:prstGeom prst="rect">
            <a:avLst/>
          </a:prstGeom>
        </p:spPr>
      </p:pic>
      <p:cxnSp>
        <p:nvCxnSpPr>
          <p:cNvPr id="4" name="Straight Arrow Connector 3"/>
          <p:cNvCxnSpPr/>
          <p:nvPr/>
        </p:nvCxnSpPr>
        <p:spPr>
          <a:xfrm flipH="1">
            <a:off x="3048000" y="5417623"/>
            <a:ext cx="3657600" cy="68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3572256" y="1121152"/>
            <a:ext cx="2642616" cy="3633597"/>
          </a:xfrm>
          <a:prstGeom prst="rect">
            <a:avLst/>
          </a:prstGeom>
        </p:spPr>
      </p:pic>
      <p:cxnSp>
        <p:nvCxnSpPr>
          <p:cNvPr id="14" name="Straight Arrow Connector 13"/>
          <p:cNvCxnSpPr/>
          <p:nvPr/>
        </p:nvCxnSpPr>
        <p:spPr>
          <a:xfrm flipH="1" flipV="1">
            <a:off x="6019800" y="2362200"/>
            <a:ext cx="762000" cy="990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024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Campaign</a:t>
            </a:r>
          </a:p>
          <a:p>
            <a:r>
              <a:rPr lang="en-US" sz="2000" b="1" dirty="0">
                <a:solidFill>
                  <a:schemeClr val="accent1"/>
                </a:solidFill>
              </a:rPr>
              <a:t>The Most Important “Valence” (Personal Traits) Issues</a:t>
            </a:r>
          </a:p>
        </p:txBody>
      </p:sp>
      <p:sp>
        <p:nvSpPr>
          <p:cNvPr id="7" name="TextBox 6"/>
          <p:cNvSpPr txBox="1"/>
          <p:nvPr/>
        </p:nvSpPr>
        <p:spPr>
          <a:xfrm>
            <a:off x="5638800" y="1295400"/>
            <a:ext cx="3200400" cy="4524315"/>
          </a:xfrm>
          <a:prstGeom prst="rect">
            <a:avLst/>
          </a:prstGeom>
          <a:solidFill>
            <a:schemeClr val="bg2"/>
          </a:solidFill>
        </p:spPr>
        <p:txBody>
          <a:bodyPr wrap="square" rtlCol="0">
            <a:spAutoFit/>
          </a:bodyPr>
          <a:lstStyle/>
          <a:p>
            <a:r>
              <a:rPr lang="en-US" sz="1600" dirty="0"/>
              <a:t>Voters evaluate the personal traits (“valence” issues) of the candidates.  At both national conventions (August 2020), the narrative was aimed at either improving or debunking perceptions of the candidate’s traits. </a:t>
            </a:r>
          </a:p>
          <a:p>
            <a:endParaRPr lang="en-US" sz="1600" dirty="0"/>
          </a:p>
          <a:p>
            <a:r>
              <a:rPr lang="en-US" sz="1600" dirty="0"/>
              <a:t>The narrative at the DNC was to promote the personal traits of Joe Biden (as a good and decent man), and the narrative at the RNC was to debunk the negative perceptions of Trump (i.e., to debunk the notion that Trump is narcissistic, misogynistic, and racist)</a:t>
            </a:r>
          </a:p>
        </p:txBody>
      </p:sp>
      <p:pic>
        <p:nvPicPr>
          <p:cNvPr id="20" name="Picture 19"/>
          <p:cNvPicPr>
            <a:picLocks noChangeAspect="1"/>
          </p:cNvPicPr>
          <p:nvPr/>
        </p:nvPicPr>
        <p:blipFill>
          <a:blip r:embed="rId3"/>
          <a:stretch>
            <a:fillRect/>
          </a:stretch>
        </p:blipFill>
        <p:spPr>
          <a:xfrm>
            <a:off x="609600" y="1121152"/>
            <a:ext cx="2438400" cy="5065486"/>
          </a:xfrm>
          <a:prstGeom prst="rect">
            <a:avLst/>
          </a:prstGeom>
        </p:spPr>
      </p:pic>
      <p:sp>
        <p:nvSpPr>
          <p:cNvPr id="21" name="TextBox 20"/>
          <p:cNvSpPr txBox="1"/>
          <p:nvPr/>
        </p:nvSpPr>
        <p:spPr>
          <a:xfrm>
            <a:off x="3352800" y="3886200"/>
            <a:ext cx="2057400" cy="1754326"/>
          </a:xfrm>
          <a:prstGeom prst="rect">
            <a:avLst/>
          </a:prstGeom>
          <a:solidFill>
            <a:schemeClr val="accent1">
              <a:lumMod val="50000"/>
            </a:schemeClr>
          </a:solidFill>
        </p:spPr>
        <p:txBody>
          <a:bodyPr wrap="square" rtlCol="0">
            <a:spAutoFit/>
          </a:bodyPr>
          <a:lstStyle/>
          <a:p>
            <a:r>
              <a:rPr lang="en-US" sz="1200" dirty="0">
                <a:solidFill>
                  <a:schemeClr val="bg1"/>
                </a:solidFill>
              </a:rPr>
              <a:t>56% of potential voters for Biden favor him because “he is not trump,” which is not necessarily an endorsement of Biden being a “good and decent man,” but it is a negative evaluation of Trump’s personal traits</a:t>
            </a:r>
          </a:p>
        </p:txBody>
      </p:sp>
      <p:cxnSp>
        <p:nvCxnSpPr>
          <p:cNvPr id="4" name="Straight Arrow Connector 3"/>
          <p:cNvCxnSpPr/>
          <p:nvPr/>
        </p:nvCxnSpPr>
        <p:spPr>
          <a:xfrm flipH="1" flipV="1">
            <a:off x="2819400" y="4114800"/>
            <a:ext cx="533400" cy="533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3352800" y="2084235"/>
            <a:ext cx="2057400" cy="1569660"/>
          </a:xfrm>
          <a:prstGeom prst="rect">
            <a:avLst/>
          </a:prstGeom>
          <a:solidFill>
            <a:schemeClr val="accent1">
              <a:lumMod val="50000"/>
            </a:schemeClr>
          </a:solidFill>
        </p:spPr>
        <p:txBody>
          <a:bodyPr wrap="square" rtlCol="0">
            <a:spAutoFit/>
          </a:bodyPr>
          <a:lstStyle/>
          <a:p>
            <a:r>
              <a:rPr lang="en-US" sz="1200" dirty="0">
                <a:solidFill>
                  <a:schemeClr val="bg1"/>
                </a:solidFill>
              </a:rPr>
              <a:t>In 2020, 23% of potential Trump voters like Trump’s leadership as president in his first term.  In 2016, Republican voters were attracted to Trump’s willingness to “tell it like it is”  </a:t>
            </a:r>
          </a:p>
        </p:txBody>
      </p:sp>
      <p:cxnSp>
        <p:nvCxnSpPr>
          <p:cNvPr id="25" name="Straight Arrow Connector 24"/>
          <p:cNvCxnSpPr/>
          <p:nvPr/>
        </p:nvCxnSpPr>
        <p:spPr>
          <a:xfrm flipH="1">
            <a:off x="2438400" y="3048000"/>
            <a:ext cx="914400" cy="1120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2" idx="1"/>
          </p:cNvCxnSpPr>
          <p:nvPr/>
        </p:nvCxnSpPr>
        <p:spPr>
          <a:xfrm flipH="1" flipV="1">
            <a:off x="2593848" y="2347763"/>
            <a:ext cx="758952" cy="5213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167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Campaign</a:t>
            </a:r>
          </a:p>
          <a:p>
            <a:r>
              <a:rPr lang="en-US" sz="2000" b="1" dirty="0">
                <a:solidFill>
                  <a:schemeClr val="accent1"/>
                </a:solidFill>
              </a:rPr>
              <a:t>The Most Important “Valence” (Personal Traits) Issues</a:t>
            </a:r>
          </a:p>
        </p:txBody>
      </p:sp>
      <p:sp>
        <p:nvSpPr>
          <p:cNvPr id="7" name="TextBox 6"/>
          <p:cNvSpPr txBox="1"/>
          <p:nvPr/>
        </p:nvSpPr>
        <p:spPr>
          <a:xfrm>
            <a:off x="5638800" y="1491872"/>
            <a:ext cx="3200400" cy="4401205"/>
          </a:xfrm>
          <a:prstGeom prst="rect">
            <a:avLst/>
          </a:prstGeom>
          <a:solidFill>
            <a:schemeClr val="accent5">
              <a:lumMod val="40000"/>
              <a:lumOff val="60000"/>
            </a:schemeClr>
          </a:solidFill>
        </p:spPr>
        <p:txBody>
          <a:bodyPr wrap="square" rtlCol="0">
            <a:spAutoFit/>
          </a:bodyPr>
          <a:lstStyle/>
          <a:p>
            <a:r>
              <a:rPr lang="en-US" sz="1400" dirty="0"/>
              <a:t>Biden </a:t>
            </a:r>
            <a:r>
              <a:rPr lang="en-US" sz="1400" dirty="0" smtClean="0"/>
              <a:t>was portrayed at the DNC as a “good and decent” person, in contrast to the type of person Trump is perceived to be</a:t>
            </a:r>
            <a:endParaRPr lang="en-US" sz="1400" dirty="0"/>
          </a:p>
          <a:p>
            <a:endParaRPr lang="en-US" sz="1400" dirty="0"/>
          </a:p>
          <a:p>
            <a:r>
              <a:rPr lang="en-US" sz="1400" dirty="0" smtClean="0"/>
              <a:t>To counter the perception of Trump as a narcissist and child, the RNC portrayed Trump as </a:t>
            </a:r>
            <a:r>
              <a:rPr lang="en-US" sz="1400" dirty="0"/>
              <a:t>caring about others (e.g., “right to try” experimental drugs, negotiating the release of hostages in foreign countries, granting pardons to those who have received unjust sentences), as helping women succeed, and by black supporters as being </a:t>
            </a:r>
            <a:r>
              <a:rPr lang="en-US" sz="1400" dirty="0" smtClean="0"/>
              <a:t>non-racist</a:t>
            </a:r>
          </a:p>
          <a:p>
            <a:endParaRPr lang="en-US" sz="1400" dirty="0"/>
          </a:p>
          <a:p>
            <a:r>
              <a:rPr lang="en-US" sz="1400" dirty="0" smtClean="0"/>
              <a:t>What both political conventions emphasized indicates that both believe that personal traits are important to voters</a:t>
            </a:r>
            <a:endParaRPr lang="en-US" sz="1400" dirty="0"/>
          </a:p>
        </p:txBody>
      </p:sp>
      <p:sp>
        <p:nvSpPr>
          <p:cNvPr id="21" name="TextBox 20"/>
          <p:cNvSpPr txBox="1"/>
          <p:nvPr/>
        </p:nvSpPr>
        <p:spPr>
          <a:xfrm>
            <a:off x="3075432" y="3886200"/>
            <a:ext cx="2334768" cy="1015663"/>
          </a:xfrm>
          <a:prstGeom prst="rect">
            <a:avLst/>
          </a:prstGeom>
          <a:solidFill>
            <a:schemeClr val="accent1">
              <a:lumMod val="50000"/>
            </a:schemeClr>
          </a:solidFill>
        </p:spPr>
        <p:txBody>
          <a:bodyPr wrap="square" rtlCol="0">
            <a:spAutoFit/>
          </a:bodyPr>
          <a:lstStyle/>
          <a:p>
            <a:r>
              <a:rPr lang="en-US" sz="1200" dirty="0">
                <a:solidFill>
                  <a:schemeClr val="bg1"/>
                </a:solidFill>
              </a:rPr>
              <a:t>31% of potential voters for Biden worry that his age/health (e.g., early signs of dementia) may jeopardize his chances of winning in 2020</a:t>
            </a:r>
          </a:p>
        </p:txBody>
      </p:sp>
      <p:sp>
        <p:nvSpPr>
          <p:cNvPr id="22" name="TextBox 21"/>
          <p:cNvSpPr txBox="1"/>
          <p:nvPr/>
        </p:nvSpPr>
        <p:spPr>
          <a:xfrm>
            <a:off x="3075432" y="2084235"/>
            <a:ext cx="2334768" cy="1384995"/>
          </a:xfrm>
          <a:prstGeom prst="rect">
            <a:avLst/>
          </a:prstGeom>
          <a:solidFill>
            <a:schemeClr val="accent1">
              <a:lumMod val="50000"/>
            </a:schemeClr>
          </a:solidFill>
        </p:spPr>
        <p:txBody>
          <a:bodyPr wrap="square" rtlCol="0">
            <a:spAutoFit/>
          </a:bodyPr>
          <a:lstStyle/>
          <a:p>
            <a:r>
              <a:rPr lang="en-US" sz="1200" dirty="0">
                <a:solidFill>
                  <a:schemeClr val="bg1"/>
                </a:solidFill>
              </a:rPr>
              <a:t>In 2020, 39% of potential Trump voters are concerned that his personal traits (e.g., being perceived as narcissistic and attacking people on Twitter) may doom his chances of winning in 2020</a:t>
            </a:r>
          </a:p>
        </p:txBody>
      </p:sp>
      <p:pic>
        <p:nvPicPr>
          <p:cNvPr id="10" name="Picture 9"/>
          <p:cNvPicPr>
            <a:picLocks noChangeAspect="1"/>
          </p:cNvPicPr>
          <p:nvPr/>
        </p:nvPicPr>
        <p:blipFill>
          <a:blip r:embed="rId3"/>
          <a:stretch>
            <a:fillRect/>
          </a:stretch>
        </p:blipFill>
        <p:spPr>
          <a:xfrm>
            <a:off x="495300" y="1093719"/>
            <a:ext cx="2171700" cy="5197513"/>
          </a:xfrm>
          <a:prstGeom prst="rect">
            <a:avLst/>
          </a:prstGeom>
        </p:spPr>
      </p:pic>
      <p:cxnSp>
        <p:nvCxnSpPr>
          <p:cNvPr id="4" name="Straight Arrow Connector 3"/>
          <p:cNvCxnSpPr/>
          <p:nvPr/>
        </p:nvCxnSpPr>
        <p:spPr>
          <a:xfrm flipH="1" flipV="1">
            <a:off x="2331719" y="4038600"/>
            <a:ext cx="685800" cy="384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flipV="1">
            <a:off x="2389632" y="2347763"/>
            <a:ext cx="627887" cy="2064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Right Brace 1"/>
          <p:cNvSpPr/>
          <p:nvPr/>
        </p:nvSpPr>
        <p:spPr>
          <a:xfrm>
            <a:off x="2286000" y="2209800"/>
            <a:ext cx="45719" cy="410029"/>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06637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Campaign</a:t>
            </a:r>
          </a:p>
          <a:p>
            <a:r>
              <a:rPr lang="en-US" sz="2000" b="1" dirty="0">
                <a:solidFill>
                  <a:schemeClr val="accent1"/>
                </a:solidFill>
              </a:rPr>
              <a:t>The Most Important “Valence” (Personal Traits) Issues</a:t>
            </a:r>
          </a:p>
        </p:txBody>
      </p:sp>
      <p:sp>
        <p:nvSpPr>
          <p:cNvPr id="7" name="TextBox 6"/>
          <p:cNvSpPr txBox="1"/>
          <p:nvPr/>
        </p:nvSpPr>
        <p:spPr>
          <a:xfrm>
            <a:off x="5486400" y="1396340"/>
            <a:ext cx="3200400" cy="4801314"/>
          </a:xfrm>
          <a:prstGeom prst="rect">
            <a:avLst/>
          </a:prstGeom>
          <a:solidFill>
            <a:schemeClr val="tx2">
              <a:lumMod val="50000"/>
            </a:schemeClr>
          </a:solidFill>
        </p:spPr>
        <p:txBody>
          <a:bodyPr wrap="square" rtlCol="0">
            <a:spAutoFit/>
          </a:bodyPr>
          <a:lstStyle/>
          <a:p>
            <a:r>
              <a:rPr lang="en-US" dirty="0">
                <a:solidFill>
                  <a:schemeClr val="bg1"/>
                </a:solidFill>
              </a:rPr>
              <a:t>Trump hopes that voters will appreciate and reward his “energetic” style, in contrast to Biden, who has laid low at home (prior to the national conventions and in accordance with CDC guidelines to help contain COVID-19)</a:t>
            </a:r>
          </a:p>
          <a:p>
            <a:endParaRPr lang="en-US" dirty="0">
              <a:solidFill>
                <a:schemeClr val="bg1"/>
              </a:solidFill>
            </a:endParaRPr>
          </a:p>
          <a:p>
            <a:r>
              <a:rPr lang="en-US" dirty="0">
                <a:solidFill>
                  <a:schemeClr val="bg1"/>
                </a:solidFill>
              </a:rPr>
              <a:t>Biden hopes that voters will appreciate and reward his being “even-tempered,” in contrast to Trump’s tirades against his political opponents and the media, as well as his Twitter rants</a:t>
            </a:r>
          </a:p>
        </p:txBody>
      </p:sp>
      <p:pic>
        <p:nvPicPr>
          <p:cNvPr id="11" name="Picture 10"/>
          <p:cNvPicPr>
            <a:picLocks noChangeAspect="1"/>
          </p:cNvPicPr>
          <p:nvPr/>
        </p:nvPicPr>
        <p:blipFill>
          <a:blip r:embed="rId3"/>
          <a:stretch>
            <a:fillRect/>
          </a:stretch>
        </p:blipFill>
        <p:spPr>
          <a:xfrm>
            <a:off x="747131" y="1415974"/>
            <a:ext cx="3800485" cy="4374143"/>
          </a:xfrm>
          <a:prstGeom prst="rect">
            <a:avLst/>
          </a:prstGeom>
        </p:spPr>
      </p:pic>
      <p:cxnSp>
        <p:nvCxnSpPr>
          <p:cNvPr id="6" name="Straight Arrow Connector 5"/>
          <p:cNvCxnSpPr/>
          <p:nvPr/>
        </p:nvCxnSpPr>
        <p:spPr>
          <a:xfrm flipH="1">
            <a:off x="4495800" y="2286000"/>
            <a:ext cx="990600" cy="2286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4495800" y="4572000"/>
            <a:ext cx="990600" cy="2286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41482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Candidates</a:t>
            </a:r>
          </a:p>
          <a:p>
            <a:r>
              <a:rPr lang="en-US" sz="2000" b="1" dirty="0">
                <a:solidFill>
                  <a:schemeClr val="accent1"/>
                </a:solidFill>
              </a:rPr>
              <a:t>Voter Satisfaction (or Enthusiasm) in Perspective</a:t>
            </a:r>
          </a:p>
        </p:txBody>
      </p:sp>
      <p:sp>
        <p:nvSpPr>
          <p:cNvPr id="7" name="TextBox 6"/>
          <p:cNvSpPr txBox="1"/>
          <p:nvPr/>
        </p:nvSpPr>
        <p:spPr>
          <a:xfrm>
            <a:off x="5135881" y="1256943"/>
            <a:ext cx="3733800" cy="4801314"/>
          </a:xfrm>
          <a:prstGeom prst="rect">
            <a:avLst/>
          </a:prstGeom>
          <a:solidFill>
            <a:schemeClr val="bg2"/>
          </a:solidFill>
        </p:spPr>
        <p:txBody>
          <a:bodyPr wrap="square" rtlCol="0">
            <a:spAutoFit/>
          </a:bodyPr>
          <a:lstStyle/>
          <a:p>
            <a:r>
              <a:rPr lang="en-US" dirty="0"/>
              <a:t>In June 2016, only 40% of registered Republican voters were satisfied with Donald Trump as the Republican candidate</a:t>
            </a:r>
          </a:p>
          <a:p>
            <a:endParaRPr lang="en-US" dirty="0"/>
          </a:p>
          <a:p>
            <a:r>
              <a:rPr lang="en-US" dirty="0"/>
              <a:t>In July-August 2020, 59% of registered Republican voters are satisfied with Trump, a 19% increase</a:t>
            </a:r>
          </a:p>
          <a:p>
            <a:endParaRPr lang="en-US" dirty="0"/>
          </a:p>
          <a:p>
            <a:r>
              <a:rPr lang="en-US" dirty="0"/>
              <a:t>In comparison, the satisfaction for Biden among registered Democratic voters is 17% lower than Trump’s, 42% are satisfied with Biden, which is about the same as it was in 2016, when 43% were satisfied with Clinton</a:t>
            </a:r>
          </a:p>
        </p:txBody>
      </p:sp>
      <p:pic>
        <p:nvPicPr>
          <p:cNvPr id="6" name="Picture 5"/>
          <p:cNvPicPr>
            <a:picLocks noChangeAspect="1"/>
          </p:cNvPicPr>
          <p:nvPr/>
        </p:nvPicPr>
        <p:blipFill>
          <a:blip r:embed="rId3"/>
          <a:stretch>
            <a:fillRect/>
          </a:stretch>
        </p:blipFill>
        <p:spPr>
          <a:xfrm>
            <a:off x="685800" y="1121153"/>
            <a:ext cx="3276600" cy="4831852"/>
          </a:xfrm>
          <a:prstGeom prst="rect">
            <a:avLst/>
          </a:prstGeom>
        </p:spPr>
      </p:pic>
      <p:sp>
        <p:nvSpPr>
          <p:cNvPr id="2" name="Right Brace 1"/>
          <p:cNvSpPr/>
          <p:nvPr/>
        </p:nvSpPr>
        <p:spPr>
          <a:xfrm>
            <a:off x="3886200" y="3657600"/>
            <a:ext cx="45719" cy="685800"/>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8" name="Straight Arrow Connector 7"/>
          <p:cNvCxnSpPr/>
          <p:nvPr/>
        </p:nvCxnSpPr>
        <p:spPr>
          <a:xfrm flipH="1">
            <a:off x="3962400" y="3429000"/>
            <a:ext cx="1143000" cy="4572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8230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Election</a:t>
            </a:r>
          </a:p>
          <a:p>
            <a:r>
              <a:rPr lang="en-US" sz="2000" b="1" dirty="0">
                <a:solidFill>
                  <a:schemeClr val="accent1"/>
                </a:solidFill>
              </a:rPr>
              <a:t>The Democratic Candidates</a:t>
            </a:r>
          </a:p>
        </p:txBody>
      </p:sp>
      <p:sp>
        <p:nvSpPr>
          <p:cNvPr id="3" name="TextBox 2"/>
          <p:cNvSpPr txBox="1"/>
          <p:nvPr/>
        </p:nvSpPr>
        <p:spPr>
          <a:xfrm>
            <a:off x="609600" y="1219200"/>
            <a:ext cx="8001000" cy="923330"/>
          </a:xfrm>
          <a:prstGeom prst="rect">
            <a:avLst/>
          </a:prstGeom>
          <a:solidFill>
            <a:schemeClr val="accent2">
              <a:lumMod val="20000"/>
              <a:lumOff val="80000"/>
            </a:schemeClr>
          </a:solidFill>
        </p:spPr>
        <p:txBody>
          <a:bodyPr wrap="square" rtlCol="0">
            <a:spAutoFit/>
          </a:bodyPr>
          <a:lstStyle/>
          <a:p>
            <a:r>
              <a:rPr lang="en-US" dirty="0"/>
              <a:t>More than 20 Democrats ran for president in 2020.  Joe Biden was the front-runner, and even after very poor performances in the Iowa Caucus (4</a:t>
            </a:r>
            <a:r>
              <a:rPr lang="en-US" baseline="30000" dirty="0"/>
              <a:t>th</a:t>
            </a:r>
            <a:r>
              <a:rPr lang="en-US" dirty="0"/>
              <a:t> place) and New Hampshire Primary (5</a:t>
            </a:r>
            <a:r>
              <a:rPr lang="en-US" baseline="30000" dirty="0"/>
              <a:t>th</a:t>
            </a:r>
            <a:r>
              <a:rPr lang="en-US" dirty="0"/>
              <a:t> place), Biden emerged as the nominee</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38400"/>
            <a:ext cx="5562600" cy="3124200"/>
          </a:xfrm>
          <a:prstGeom prst="rect">
            <a:avLst/>
          </a:prstGeom>
          <a:noFill/>
          <a:ln>
            <a:noFill/>
          </a:ln>
        </p:spPr>
      </p:pic>
      <p:sp>
        <p:nvSpPr>
          <p:cNvPr id="4" name="Oval 3"/>
          <p:cNvSpPr/>
          <p:nvPr/>
        </p:nvSpPr>
        <p:spPr>
          <a:xfrm>
            <a:off x="1219200" y="2418857"/>
            <a:ext cx="9144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TextBox 6"/>
          <p:cNvSpPr txBox="1"/>
          <p:nvPr/>
        </p:nvSpPr>
        <p:spPr>
          <a:xfrm>
            <a:off x="6324600" y="2442713"/>
            <a:ext cx="2590800" cy="1754326"/>
          </a:xfrm>
          <a:prstGeom prst="rect">
            <a:avLst/>
          </a:prstGeom>
          <a:solidFill>
            <a:schemeClr val="bg2"/>
          </a:solidFill>
        </p:spPr>
        <p:txBody>
          <a:bodyPr wrap="square" rtlCol="0">
            <a:spAutoFit/>
          </a:bodyPr>
          <a:lstStyle/>
          <a:p>
            <a:r>
              <a:rPr lang="en-US" dirty="0"/>
              <a:t>President Trump had 3 competitors but none was a serious threat to his nomination as the Republican candidate for president</a:t>
            </a:r>
          </a:p>
        </p:txBody>
      </p:sp>
    </p:spTree>
    <p:extLst>
      <p:ext uri="{BB962C8B-B14F-4D97-AF65-F5344CB8AC3E}">
        <p14:creationId xmlns:p14="http://schemas.microsoft.com/office/powerpoint/2010/main" val="25066561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Candidates</a:t>
            </a:r>
          </a:p>
          <a:p>
            <a:r>
              <a:rPr lang="en-US" sz="2000" b="1" dirty="0">
                <a:solidFill>
                  <a:schemeClr val="accent1"/>
                </a:solidFill>
              </a:rPr>
              <a:t>Voter Enthusiasm in Perspective</a:t>
            </a:r>
          </a:p>
        </p:txBody>
      </p:sp>
      <p:sp>
        <p:nvSpPr>
          <p:cNvPr id="7" name="TextBox 6"/>
          <p:cNvSpPr txBox="1"/>
          <p:nvPr/>
        </p:nvSpPr>
        <p:spPr>
          <a:xfrm>
            <a:off x="5065590" y="2150745"/>
            <a:ext cx="3797995" cy="3785652"/>
          </a:xfrm>
          <a:prstGeom prst="rect">
            <a:avLst/>
          </a:prstGeom>
          <a:solidFill>
            <a:schemeClr val="bg2"/>
          </a:solidFill>
        </p:spPr>
        <p:txBody>
          <a:bodyPr wrap="square" rtlCol="0">
            <a:spAutoFit/>
          </a:bodyPr>
          <a:lstStyle/>
          <a:p>
            <a:r>
              <a:rPr lang="en-US" sz="1600" dirty="0"/>
              <a:t>Enthusiasm among Trump supporters is much higher than it is among Biden supporters</a:t>
            </a:r>
          </a:p>
          <a:p>
            <a:endParaRPr lang="en-US" sz="1600" dirty="0"/>
          </a:p>
          <a:p>
            <a:r>
              <a:rPr lang="en-US" sz="1600" dirty="0"/>
              <a:t>76% of Trump supporters report that they are “for Trump,” while only 33% of Biden supporters are “for Biden”</a:t>
            </a:r>
          </a:p>
          <a:p>
            <a:endParaRPr lang="en-US" sz="1600" dirty="0"/>
          </a:p>
          <a:p>
            <a:r>
              <a:rPr lang="en-US" sz="1600" dirty="0"/>
              <a:t>Biden supporters are mostly motivated by being “against Trump”</a:t>
            </a:r>
          </a:p>
          <a:p>
            <a:endParaRPr lang="en-US" sz="1600" dirty="0"/>
          </a:p>
          <a:p>
            <a:r>
              <a:rPr lang="en-US" sz="1600" dirty="0"/>
              <a:t>Enthusiasm drives voter turnout.  Trump hopes to motivate more of his supporters to vote than Biden gets among his supporters.</a:t>
            </a:r>
          </a:p>
        </p:txBody>
      </p:sp>
      <p:pic>
        <p:nvPicPr>
          <p:cNvPr id="9" name="Picture 8"/>
          <p:cNvPicPr>
            <a:picLocks noChangeAspect="1"/>
          </p:cNvPicPr>
          <p:nvPr/>
        </p:nvPicPr>
        <p:blipFill>
          <a:blip r:embed="rId3"/>
          <a:stretch>
            <a:fillRect/>
          </a:stretch>
        </p:blipFill>
        <p:spPr>
          <a:xfrm>
            <a:off x="609600" y="1371600"/>
            <a:ext cx="3254891" cy="3581400"/>
          </a:xfrm>
          <a:prstGeom prst="rect">
            <a:avLst/>
          </a:prstGeom>
        </p:spPr>
      </p:pic>
      <p:sp>
        <p:nvSpPr>
          <p:cNvPr id="4" name="TextBox 3"/>
          <p:cNvSpPr txBox="1"/>
          <p:nvPr/>
        </p:nvSpPr>
        <p:spPr>
          <a:xfrm>
            <a:off x="609880" y="5105400"/>
            <a:ext cx="3928592" cy="830997"/>
          </a:xfrm>
          <a:prstGeom prst="rect">
            <a:avLst/>
          </a:prstGeom>
          <a:solidFill>
            <a:schemeClr val="accent1">
              <a:lumMod val="50000"/>
            </a:schemeClr>
          </a:solidFill>
        </p:spPr>
        <p:txBody>
          <a:bodyPr wrap="square" rtlCol="0">
            <a:spAutoFit/>
          </a:bodyPr>
          <a:lstStyle/>
          <a:p>
            <a:r>
              <a:rPr lang="en-US" sz="1200" dirty="0">
                <a:solidFill>
                  <a:schemeClr val="bg1"/>
                </a:solidFill>
              </a:rPr>
              <a:t>In 2016, black voters were not so enthusiastic to vote for Hillary Clinton.  She may have won Wisconsin and Pennsylvania had she motivated more black voters to vote (see link to FiveThirtyEight.com below)</a:t>
            </a:r>
          </a:p>
        </p:txBody>
      </p:sp>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5590" y="739646"/>
            <a:ext cx="2706810" cy="1317754"/>
          </a:xfrm>
          <a:prstGeom prst="rect">
            <a:avLst/>
          </a:prstGeom>
          <a:noFill/>
          <a:ln>
            <a:noFill/>
          </a:ln>
        </p:spPr>
      </p:pic>
      <p:cxnSp>
        <p:nvCxnSpPr>
          <p:cNvPr id="8" name="Straight Arrow Connector 7"/>
          <p:cNvCxnSpPr/>
          <p:nvPr/>
        </p:nvCxnSpPr>
        <p:spPr>
          <a:xfrm flipH="1" flipV="1">
            <a:off x="3733800" y="2819400"/>
            <a:ext cx="1331791" cy="4572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2237045" y="3733800"/>
            <a:ext cx="2820460" cy="6096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 name="Oval 5"/>
          <p:cNvSpPr/>
          <p:nvPr/>
        </p:nvSpPr>
        <p:spPr>
          <a:xfrm>
            <a:off x="1990251" y="3124200"/>
            <a:ext cx="762000" cy="457200"/>
          </a:xfrm>
          <a:prstGeom prst="ellipse">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38400" y="2177562"/>
            <a:ext cx="762000" cy="457200"/>
          </a:xfrm>
          <a:prstGeom prst="ellipse">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668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Which Candidate Raised the Most Money??</a:t>
            </a:r>
          </a:p>
        </p:txBody>
      </p:sp>
      <p:sp>
        <p:nvSpPr>
          <p:cNvPr id="3" name="Title 2"/>
          <p:cNvSpPr>
            <a:spLocks noGrp="1"/>
          </p:cNvSpPr>
          <p:nvPr>
            <p:ph type="title"/>
          </p:nvPr>
        </p:nvSpPr>
        <p:spPr/>
        <p:txBody>
          <a:bodyPr/>
          <a:lstStyle/>
          <a:p>
            <a:r>
              <a:rPr lang="en-US" dirty="0"/>
              <a:t>Campaign Fundraising</a:t>
            </a:r>
          </a:p>
        </p:txBody>
      </p:sp>
    </p:spTree>
    <p:extLst>
      <p:ext uri="{BB962C8B-B14F-4D97-AF65-F5344CB8AC3E}">
        <p14:creationId xmlns:p14="http://schemas.microsoft.com/office/powerpoint/2010/main" val="9459090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199" y="228600"/>
            <a:ext cx="8277225" cy="954107"/>
          </a:xfrm>
          <a:prstGeom prst="rect">
            <a:avLst/>
          </a:prstGeom>
          <a:noFill/>
        </p:spPr>
        <p:txBody>
          <a:bodyPr wrap="square" rtlCol="0">
            <a:spAutoFit/>
          </a:bodyPr>
          <a:lstStyle/>
          <a:p>
            <a:r>
              <a:rPr lang="en-US" sz="3600" b="1" dirty="0">
                <a:solidFill>
                  <a:schemeClr val="accent1"/>
                </a:solidFill>
              </a:rPr>
              <a:t>The 2020 Presidential Election</a:t>
            </a:r>
            <a:br>
              <a:rPr lang="en-US" sz="3600" b="1" dirty="0">
                <a:solidFill>
                  <a:schemeClr val="accent1"/>
                </a:solidFill>
              </a:rPr>
            </a:br>
            <a:r>
              <a:rPr lang="en-US" sz="2000" b="1" dirty="0">
                <a:solidFill>
                  <a:schemeClr val="accent1"/>
                </a:solidFill>
              </a:rPr>
              <a:t>Fund-Raising (Oct 2020)</a:t>
            </a:r>
          </a:p>
        </p:txBody>
      </p:sp>
      <p:sp>
        <p:nvSpPr>
          <p:cNvPr id="6" name="TextBox 5"/>
          <p:cNvSpPr txBox="1"/>
          <p:nvPr/>
        </p:nvSpPr>
        <p:spPr>
          <a:xfrm>
            <a:off x="5029200" y="1447800"/>
            <a:ext cx="3705224" cy="2862322"/>
          </a:xfrm>
          <a:prstGeom prst="rect">
            <a:avLst/>
          </a:prstGeom>
          <a:solidFill>
            <a:schemeClr val="tx2">
              <a:lumMod val="75000"/>
            </a:schemeClr>
          </a:solidFill>
        </p:spPr>
        <p:txBody>
          <a:bodyPr wrap="square" rtlCol="0">
            <a:spAutoFit/>
          </a:bodyPr>
          <a:lstStyle/>
          <a:p>
            <a:r>
              <a:rPr lang="en-US" dirty="0">
                <a:solidFill>
                  <a:schemeClr val="accent2">
                    <a:lumMod val="20000"/>
                    <a:lumOff val="80000"/>
                  </a:schemeClr>
                </a:solidFill>
              </a:rPr>
              <a:t>With 15 days left in the campaign, Joe Biden has raised more money than Donald Trump</a:t>
            </a:r>
          </a:p>
          <a:p>
            <a:endParaRPr lang="en-US" dirty="0">
              <a:solidFill>
                <a:schemeClr val="accent2">
                  <a:lumMod val="20000"/>
                  <a:lumOff val="80000"/>
                </a:schemeClr>
              </a:solidFill>
            </a:endParaRPr>
          </a:p>
          <a:p>
            <a:r>
              <a:rPr lang="en-US" dirty="0">
                <a:solidFill>
                  <a:schemeClr val="accent2">
                    <a:lumMod val="20000"/>
                    <a:lumOff val="80000"/>
                  </a:schemeClr>
                </a:solidFill>
              </a:rPr>
              <a:t>Usually, the winner raises the most money, but not always</a:t>
            </a:r>
          </a:p>
          <a:p>
            <a:endParaRPr lang="en-US" dirty="0">
              <a:solidFill>
                <a:schemeClr val="accent2">
                  <a:lumMod val="20000"/>
                  <a:lumOff val="80000"/>
                </a:schemeClr>
              </a:solidFill>
            </a:endParaRPr>
          </a:p>
          <a:p>
            <a:r>
              <a:rPr lang="en-US" dirty="0">
                <a:solidFill>
                  <a:schemeClr val="accent2">
                    <a:lumMod val="20000"/>
                    <a:lumOff val="80000"/>
                  </a:schemeClr>
                </a:solidFill>
              </a:rPr>
              <a:t>In 2016, Hillary Clinton raised twice the amount of money as Donald Trump</a:t>
            </a:r>
          </a:p>
        </p:txBody>
      </p:sp>
      <p:pic>
        <p:nvPicPr>
          <p:cNvPr id="3" name="Picture 2"/>
          <p:cNvPicPr>
            <a:picLocks noChangeAspect="1"/>
          </p:cNvPicPr>
          <p:nvPr/>
        </p:nvPicPr>
        <p:blipFill>
          <a:blip r:embed="rId3"/>
          <a:stretch>
            <a:fillRect/>
          </a:stretch>
        </p:blipFill>
        <p:spPr>
          <a:xfrm>
            <a:off x="457199" y="1447800"/>
            <a:ext cx="4467042" cy="4267200"/>
          </a:xfrm>
          <a:prstGeom prst="rect">
            <a:avLst/>
          </a:prstGeom>
        </p:spPr>
      </p:pic>
    </p:spTree>
    <p:extLst>
      <p:ext uri="{BB962C8B-B14F-4D97-AF65-F5344CB8AC3E}">
        <p14:creationId xmlns:p14="http://schemas.microsoft.com/office/powerpoint/2010/main" val="1589812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Issues/Events</a:t>
            </a:r>
          </a:p>
          <a:p>
            <a:r>
              <a:rPr lang="en-US" dirty="0"/>
              <a:t>That May Have Potentially</a:t>
            </a:r>
          </a:p>
          <a:p>
            <a:r>
              <a:rPr lang="en-US" dirty="0"/>
              <a:t>Affected the </a:t>
            </a:r>
            <a:r>
              <a:rPr lang="en-US" dirty="0" smtClean="0"/>
              <a:t>Election Outcome</a:t>
            </a:r>
            <a:endParaRPr lang="en-US" dirty="0"/>
          </a:p>
          <a:p>
            <a:endParaRPr lang="en-US" dirty="0"/>
          </a:p>
        </p:txBody>
      </p:sp>
      <p:sp>
        <p:nvSpPr>
          <p:cNvPr id="3" name="Title 2"/>
          <p:cNvSpPr>
            <a:spLocks noGrp="1"/>
          </p:cNvSpPr>
          <p:nvPr>
            <p:ph type="title"/>
          </p:nvPr>
        </p:nvSpPr>
        <p:spPr/>
        <p:txBody>
          <a:bodyPr/>
          <a:lstStyle/>
          <a:p>
            <a:r>
              <a:rPr lang="en-US" dirty="0"/>
              <a:t>Campaign Controversies</a:t>
            </a:r>
          </a:p>
        </p:txBody>
      </p:sp>
    </p:spTree>
    <p:extLst>
      <p:ext uri="{BB962C8B-B14F-4D97-AF65-F5344CB8AC3E}">
        <p14:creationId xmlns:p14="http://schemas.microsoft.com/office/powerpoint/2010/main" val="3014052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610600" cy="892552"/>
          </a:xfrm>
          <a:prstGeom prst="rect">
            <a:avLst/>
          </a:prstGeom>
          <a:noFill/>
        </p:spPr>
        <p:txBody>
          <a:bodyPr wrap="square" rtlCol="0">
            <a:spAutoFit/>
          </a:bodyPr>
          <a:lstStyle/>
          <a:p>
            <a:r>
              <a:rPr lang="en-US" sz="3200" b="1" dirty="0">
                <a:solidFill>
                  <a:schemeClr val="accent1"/>
                </a:solidFill>
              </a:rPr>
              <a:t>Trump’s Handling of the Coronavirus</a:t>
            </a:r>
          </a:p>
          <a:p>
            <a:r>
              <a:rPr lang="en-US" sz="2000" b="1" dirty="0">
                <a:solidFill>
                  <a:schemeClr val="accent1"/>
                </a:solidFill>
              </a:rPr>
              <a:t>Donald Trump’s Performance as a Crisis Leader (Mar-Oct 2020)</a:t>
            </a:r>
          </a:p>
        </p:txBody>
      </p:sp>
      <p:sp>
        <p:nvSpPr>
          <p:cNvPr id="5" name="TextBox 4"/>
          <p:cNvSpPr txBox="1"/>
          <p:nvPr/>
        </p:nvSpPr>
        <p:spPr>
          <a:xfrm>
            <a:off x="4876800" y="1168707"/>
            <a:ext cx="3886200" cy="4832092"/>
          </a:xfrm>
          <a:prstGeom prst="rect">
            <a:avLst/>
          </a:prstGeom>
          <a:noFill/>
        </p:spPr>
        <p:txBody>
          <a:bodyPr wrap="square" rtlCol="0">
            <a:spAutoFit/>
          </a:bodyPr>
          <a:lstStyle/>
          <a:p>
            <a:pPr>
              <a:spcBef>
                <a:spcPts val="1200"/>
              </a:spcBef>
            </a:pPr>
            <a:r>
              <a:rPr lang="en-US" dirty="0"/>
              <a:t>Trump did not reflect the seriousness of the Coronavirus when the public first became aware of it</a:t>
            </a:r>
          </a:p>
          <a:p>
            <a:pPr>
              <a:spcBef>
                <a:spcPts val="1200"/>
              </a:spcBef>
            </a:pPr>
            <a:r>
              <a:rPr lang="en-US" dirty="0"/>
              <a:t>Wearing a MAGA hat is appropriate in some contexts, e.g., at a campaign rally, but wearing a MAGA hat did not project the gravity of a coming pandemic when Trump was getting informed about how deadly the virus might become</a:t>
            </a:r>
          </a:p>
          <a:p>
            <a:pPr>
              <a:spcBef>
                <a:spcPts val="1200"/>
              </a:spcBef>
            </a:pPr>
            <a:r>
              <a:rPr lang="en-US" dirty="0"/>
              <a:t>In September 2020, Bob Woodward published the book, “Rage,” in which Trump revealed that he intentionally downplayed the severity of COVID-19 in the March 2020 timeframe</a:t>
            </a:r>
          </a:p>
        </p:txBody>
      </p:sp>
      <p:sp>
        <p:nvSpPr>
          <p:cNvPr id="9" name="TextBox 8"/>
          <p:cNvSpPr txBox="1"/>
          <p:nvPr/>
        </p:nvSpPr>
        <p:spPr>
          <a:xfrm>
            <a:off x="2414511" y="1675446"/>
            <a:ext cx="2247900" cy="1200329"/>
          </a:xfrm>
          <a:prstGeom prst="rect">
            <a:avLst/>
          </a:prstGeom>
          <a:solidFill>
            <a:schemeClr val="accent2">
              <a:lumMod val="20000"/>
              <a:lumOff val="80000"/>
            </a:schemeClr>
          </a:solidFill>
        </p:spPr>
        <p:txBody>
          <a:bodyPr wrap="square" rtlCol="0">
            <a:spAutoFit/>
          </a:bodyPr>
          <a:lstStyle/>
          <a:p>
            <a:r>
              <a:rPr lang="en-US" dirty="0"/>
              <a:t>How will Trump’s handling of the coronavirus affect the vote?</a:t>
            </a:r>
          </a:p>
        </p:txBody>
      </p:sp>
      <p:pic>
        <p:nvPicPr>
          <p:cNvPr id="3" name="Picture 2"/>
          <p:cNvPicPr>
            <a:picLocks noChangeAspect="1"/>
          </p:cNvPicPr>
          <p:nvPr/>
        </p:nvPicPr>
        <p:blipFill>
          <a:blip r:embed="rId3"/>
          <a:stretch>
            <a:fillRect/>
          </a:stretch>
        </p:blipFill>
        <p:spPr>
          <a:xfrm>
            <a:off x="506590" y="1621913"/>
            <a:ext cx="1828800" cy="1307397"/>
          </a:xfrm>
          <a:prstGeom prst="rect">
            <a:avLst/>
          </a:prstGeom>
        </p:spPr>
      </p:pic>
      <p:pic>
        <p:nvPicPr>
          <p:cNvPr id="6" name="Picture 5"/>
          <p:cNvPicPr>
            <a:picLocks noChangeAspect="1"/>
          </p:cNvPicPr>
          <p:nvPr/>
        </p:nvPicPr>
        <p:blipFill>
          <a:blip r:embed="rId4"/>
          <a:stretch>
            <a:fillRect/>
          </a:stretch>
        </p:blipFill>
        <p:spPr>
          <a:xfrm>
            <a:off x="495400" y="3082083"/>
            <a:ext cx="4150078" cy="2667331"/>
          </a:xfrm>
          <a:prstGeom prst="rect">
            <a:avLst/>
          </a:prstGeom>
        </p:spPr>
      </p:pic>
      <p:sp>
        <p:nvSpPr>
          <p:cNvPr id="11" name="TextBox 10"/>
          <p:cNvSpPr txBox="1"/>
          <p:nvPr/>
        </p:nvSpPr>
        <p:spPr>
          <a:xfrm>
            <a:off x="506590" y="1153341"/>
            <a:ext cx="4138888" cy="369332"/>
          </a:xfrm>
          <a:prstGeom prst="rect">
            <a:avLst/>
          </a:prstGeom>
          <a:solidFill>
            <a:schemeClr val="tx1"/>
          </a:solidFill>
        </p:spPr>
        <p:txBody>
          <a:bodyPr wrap="square" rtlCol="0">
            <a:spAutoFit/>
          </a:bodyPr>
          <a:lstStyle/>
          <a:p>
            <a:pPr algn="ctr"/>
            <a:r>
              <a:rPr lang="en-US" b="1" dirty="0">
                <a:solidFill>
                  <a:schemeClr val="bg1"/>
                </a:solidFill>
              </a:rPr>
              <a:t>Trump at the CDC Mar. 6</a:t>
            </a:r>
            <a:r>
              <a:rPr lang="en-US" b="1" baseline="30000" dirty="0">
                <a:solidFill>
                  <a:schemeClr val="bg1"/>
                </a:solidFill>
              </a:rPr>
              <a:t>th</a:t>
            </a:r>
            <a:r>
              <a:rPr lang="en-US" b="1" dirty="0">
                <a:solidFill>
                  <a:schemeClr val="bg1"/>
                </a:solidFill>
              </a:rPr>
              <a:t> 2020</a:t>
            </a:r>
          </a:p>
        </p:txBody>
      </p:sp>
    </p:spTree>
    <p:extLst>
      <p:ext uri="{BB962C8B-B14F-4D97-AF65-F5344CB8AC3E}">
        <p14:creationId xmlns:p14="http://schemas.microsoft.com/office/powerpoint/2010/main" val="10519480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382000" cy="892552"/>
          </a:xfrm>
          <a:prstGeom prst="rect">
            <a:avLst/>
          </a:prstGeom>
          <a:noFill/>
        </p:spPr>
        <p:txBody>
          <a:bodyPr wrap="square" rtlCol="0">
            <a:spAutoFit/>
          </a:bodyPr>
          <a:lstStyle/>
          <a:p>
            <a:r>
              <a:rPr lang="en-US" sz="3200" b="1" dirty="0">
                <a:solidFill>
                  <a:schemeClr val="accent1"/>
                </a:solidFill>
              </a:rPr>
              <a:t>Joe Biden Mental Capacity</a:t>
            </a:r>
          </a:p>
          <a:p>
            <a:r>
              <a:rPr lang="en-US" sz="2000" b="1" dirty="0">
                <a:solidFill>
                  <a:schemeClr val="accent1"/>
                </a:solidFill>
              </a:rPr>
              <a:t>Suspicion that Biden has Early Stages of Dementia</a:t>
            </a:r>
          </a:p>
        </p:txBody>
      </p:sp>
      <p:sp>
        <p:nvSpPr>
          <p:cNvPr id="4" name="TextBox 3"/>
          <p:cNvSpPr txBox="1"/>
          <p:nvPr/>
        </p:nvSpPr>
        <p:spPr>
          <a:xfrm>
            <a:off x="669470" y="1252210"/>
            <a:ext cx="3869871" cy="369332"/>
          </a:xfrm>
          <a:prstGeom prst="rect">
            <a:avLst/>
          </a:prstGeom>
          <a:solidFill>
            <a:schemeClr val="tx1"/>
          </a:solidFill>
        </p:spPr>
        <p:txBody>
          <a:bodyPr wrap="square" rtlCol="0">
            <a:spAutoFit/>
          </a:bodyPr>
          <a:lstStyle/>
          <a:p>
            <a:pPr algn="ctr"/>
            <a:r>
              <a:rPr lang="en-US" b="1" dirty="0">
                <a:solidFill>
                  <a:schemeClr val="bg1"/>
                </a:solidFill>
              </a:rPr>
              <a:t>Biden’s Mental Capacity</a:t>
            </a:r>
          </a:p>
        </p:txBody>
      </p:sp>
      <p:sp>
        <p:nvSpPr>
          <p:cNvPr id="5" name="TextBox 4"/>
          <p:cNvSpPr txBox="1"/>
          <p:nvPr/>
        </p:nvSpPr>
        <p:spPr>
          <a:xfrm>
            <a:off x="4784651" y="1252210"/>
            <a:ext cx="3962400" cy="5016758"/>
          </a:xfrm>
          <a:prstGeom prst="rect">
            <a:avLst/>
          </a:prstGeom>
          <a:noFill/>
        </p:spPr>
        <p:txBody>
          <a:bodyPr wrap="square" rtlCol="0">
            <a:spAutoFit/>
          </a:bodyPr>
          <a:lstStyle/>
          <a:p>
            <a:pPr>
              <a:spcBef>
                <a:spcPts val="1200"/>
              </a:spcBef>
            </a:pPr>
            <a:r>
              <a:rPr lang="en-US" sz="2000" dirty="0"/>
              <a:t>A Zogby poll in Summer 2020 showed that 55% of the public suspects that Biden may have early stages of dementia</a:t>
            </a:r>
          </a:p>
          <a:p>
            <a:pPr>
              <a:spcBef>
                <a:spcPts val="1200"/>
              </a:spcBef>
            </a:pPr>
            <a:r>
              <a:rPr lang="en-US" sz="2000" dirty="0"/>
              <a:t>During the coronavirus pandemic lockdown (Mar-May 2020) and through the summer (2020), Biden laid low at his home in Delaware, adding to suspicions that something was wrong</a:t>
            </a:r>
          </a:p>
          <a:p>
            <a:pPr>
              <a:spcBef>
                <a:spcPts val="1200"/>
              </a:spcBef>
            </a:pPr>
            <a:r>
              <a:rPr lang="en-US" sz="2000" dirty="0"/>
              <a:t>Though, at the DNC Convention (Aug 2020), the 1</a:t>
            </a:r>
            <a:r>
              <a:rPr lang="en-US" sz="2000" baseline="30000" dirty="0"/>
              <a:t>st</a:t>
            </a:r>
            <a:r>
              <a:rPr lang="en-US" sz="2000" dirty="0"/>
              <a:t> presidential debate (Sept 2020), and other events, Biden has shown no signs of mental decline</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69469" y="3048000"/>
            <a:ext cx="3864555" cy="2286000"/>
          </a:xfrm>
          <a:prstGeom prst="rect">
            <a:avLst/>
          </a:prstGeom>
          <a:noFill/>
          <a:ln>
            <a:noFill/>
          </a:ln>
        </p:spPr>
      </p:pic>
      <p:sp>
        <p:nvSpPr>
          <p:cNvPr id="9" name="TextBox 8"/>
          <p:cNvSpPr txBox="1"/>
          <p:nvPr/>
        </p:nvSpPr>
        <p:spPr>
          <a:xfrm>
            <a:off x="669469" y="1837664"/>
            <a:ext cx="3864555" cy="923330"/>
          </a:xfrm>
          <a:prstGeom prst="rect">
            <a:avLst/>
          </a:prstGeom>
          <a:solidFill>
            <a:schemeClr val="accent2">
              <a:lumMod val="20000"/>
              <a:lumOff val="80000"/>
            </a:schemeClr>
          </a:solidFill>
        </p:spPr>
        <p:txBody>
          <a:bodyPr wrap="square" rtlCol="0">
            <a:spAutoFit/>
          </a:bodyPr>
          <a:lstStyle/>
          <a:p>
            <a:r>
              <a:rPr lang="en-US" dirty="0"/>
              <a:t>Will Joe Biden’s mental stumbles hurt his chances of winning the presidential election?</a:t>
            </a:r>
          </a:p>
        </p:txBody>
      </p:sp>
    </p:spTree>
    <p:extLst>
      <p:ext uri="{BB962C8B-B14F-4D97-AF65-F5344CB8AC3E}">
        <p14:creationId xmlns:p14="http://schemas.microsoft.com/office/powerpoint/2010/main" val="38352361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534400" cy="892552"/>
          </a:xfrm>
          <a:prstGeom prst="rect">
            <a:avLst/>
          </a:prstGeom>
          <a:noFill/>
        </p:spPr>
        <p:txBody>
          <a:bodyPr wrap="square" rtlCol="0">
            <a:spAutoFit/>
          </a:bodyPr>
          <a:lstStyle/>
          <a:p>
            <a:r>
              <a:rPr lang="en-US" sz="3200" b="1" dirty="0">
                <a:solidFill>
                  <a:schemeClr val="accent1"/>
                </a:solidFill>
              </a:rPr>
              <a:t>Violent Unrest in America</a:t>
            </a:r>
          </a:p>
          <a:p>
            <a:r>
              <a:rPr lang="en-US" sz="2000" b="1" dirty="0">
                <a:solidFill>
                  <a:schemeClr val="accent1"/>
                </a:solidFill>
              </a:rPr>
              <a:t>Violent Protests in Wake of Police Killing of George Floyd</a:t>
            </a:r>
          </a:p>
        </p:txBody>
      </p:sp>
      <p:sp>
        <p:nvSpPr>
          <p:cNvPr id="5" name="TextBox 4"/>
          <p:cNvSpPr txBox="1"/>
          <p:nvPr/>
        </p:nvSpPr>
        <p:spPr>
          <a:xfrm>
            <a:off x="3734677" y="2342151"/>
            <a:ext cx="4648200" cy="923330"/>
          </a:xfrm>
          <a:prstGeom prst="rect">
            <a:avLst/>
          </a:prstGeom>
          <a:noFill/>
        </p:spPr>
        <p:txBody>
          <a:bodyPr wrap="square" rtlCol="0">
            <a:spAutoFit/>
          </a:bodyPr>
          <a:lstStyle/>
          <a:p>
            <a:pPr>
              <a:spcBef>
                <a:spcPts val="1200"/>
              </a:spcBef>
            </a:pPr>
            <a:r>
              <a:rPr lang="en-US" dirty="0"/>
              <a:t>In August 2020, Jacob Blake was shot 7 times by police in Kenosha, WI. and violence protests ensued </a:t>
            </a:r>
          </a:p>
        </p:txBody>
      </p:sp>
      <p:sp>
        <p:nvSpPr>
          <p:cNvPr id="10" name="TextBox 9"/>
          <p:cNvSpPr txBox="1"/>
          <p:nvPr/>
        </p:nvSpPr>
        <p:spPr>
          <a:xfrm>
            <a:off x="2286000" y="1186519"/>
            <a:ext cx="4115677" cy="369332"/>
          </a:xfrm>
          <a:prstGeom prst="rect">
            <a:avLst/>
          </a:prstGeom>
          <a:solidFill>
            <a:schemeClr val="tx1"/>
          </a:solidFill>
        </p:spPr>
        <p:txBody>
          <a:bodyPr wrap="square" rtlCol="0">
            <a:spAutoFit/>
          </a:bodyPr>
          <a:lstStyle/>
          <a:p>
            <a:pPr algn="ctr"/>
            <a:r>
              <a:rPr lang="en-US" b="1" dirty="0">
                <a:solidFill>
                  <a:schemeClr val="bg1"/>
                </a:solidFill>
              </a:rPr>
              <a:t>Violent Protests in Kenosha, WI.</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680283"/>
            <a:ext cx="3125077" cy="2219634"/>
          </a:xfrm>
          <a:prstGeom prst="rect">
            <a:avLst/>
          </a:prstGeom>
          <a:noFill/>
          <a:ln>
            <a:noFill/>
          </a:ln>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4029107"/>
            <a:ext cx="3125077" cy="2143093"/>
          </a:xfrm>
          <a:prstGeom prst="rect">
            <a:avLst/>
          </a:prstGeom>
          <a:noFill/>
          <a:ln>
            <a:noFill/>
          </a:ln>
        </p:spPr>
      </p:pic>
      <p:pic>
        <p:nvPicPr>
          <p:cNvPr id="4" name="Picture 3"/>
          <p:cNvPicPr>
            <a:picLocks noChangeAspect="1"/>
          </p:cNvPicPr>
          <p:nvPr/>
        </p:nvPicPr>
        <p:blipFill>
          <a:blip r:embed="rId5"/>
          <a:stretch>
            <a:fillRect/>
          </a:stretch>
        </p:blipFill>
        <p:spPr>
          <a:xfrm>
            <a:off x="3791827" y="3265481"/>
            <a:ext cx="4041816" cy="3010351"/>
          </a:xfrm>
          <a:prstGeom prst="rect">
            <a:avLst/>
          </a:prstGeom>
        </p:spPr>
      </p:pic>
      <p:sp>
        <p:nvSpPr>
          <p:cNvPr id="11" name="TextBox 10"/>
          <p:cNvSpPr txBox="1"/>
          <p:nvPr/>
        </p:nvSpPr>
        <p:spPr>
          <a:xfrm>
            <a:off x="3791827" y="1676400"/>
            <a:ext cx="4591050" cy="646331"/>
          </a:xfrm>
          <a:prstGeom prst="rect">
            <a:avLst/>
          </a:prstGeom>
          <a:solidFill>
            <a:schemeClr val="accent2">
              <a:lumMod val="20000"/>
              <a:lumOff val="80000"/>
            </a:schemeClr>
          </a:solidFill>
        </p:spPr>
        <p:txBody>
          <a:bodyPr wrap="square" rtlCol="0">
            <a:spAutoFit/>
          </a:bodyPr>
          <a:lstStyle/>
          <a:p>
            <a:r>
              <a:rPr lang="en-US" dirty="0"/>
              <a:t>How will the voters respond to the violent unrest in America?? </a:t>
            </a:r>
          </a:p>
        </p:txBody>
      </p:sp>
    </p:spTree>
    <p:extLst>
      <p:ext uri="{BB962C8B-B14F-4D97-AF65-F5344CB8AC3E}">
        <p14:creationId xmlns:p14="http://schemas.microsoft.com/office/powerpoint/2010/main" val="13769617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534400" cy="892552"/>
          </a:xfrm>
          <a:prstGeom prst="rect">
            <a:avLst/>
          </a:prstGeom>
          <a:noFill/>
        </p:spPr>
        <p:txBody>
          <a:bodyPr wrap="square" rtlCol="0">
            <a:spAutoFit/>
          </a:bodyPr>
          <a:lstStyle/>
          <a:p>
            <a:r>
              <a:rPr lang="en-US" sz="3200" b="1" dirty="0">
                <a:solidFill>
                  <a:schemeClr val="accent1"/>
                </a:solidFill>
              </a:rPr>
              <a:t>Trump’s Orientation Toward COVID-19</a:t>
            </a:r>
          </a:p>
          <a:p>
            <a:r>
              <a:rPr lang="en-US" sz="2000" b="1" dirty="0">
                <a:solidFill>
                  <a:schemeClr val="accent1"/>
                </a:solidFill>
              </a:rPr>
              <a:t>White House as a COVID-19 Cluster (Sept-Oct 2020)</a:t>
            </a:r>
          </a:p>
        </p:txBody>
      </p:sp>
      <p:sp>
        <p:nvSpPr>
          <p:cNvPr id="5" name="TextBox 4"/>
          <p:cNvSpPr txBox="1"/>
          <p:nvPr/>
        </p:nvSpPr>
        <p:spPr>
          <a:xfrm>
            <a:off x="5181600" y="1065244"/>
            <a:ext cx="3733800" cy="5386090"/>
          </a:xfrm>
          <a:prstGeom prst="rect">
            <a:avLst/>
          </a:prstGeom>
          <a:noFill/>
        </p:spPr>
        <p:txBody>
          <a:bodyPr wrap="square" rtlCol="0">
            <a:spAutoFit/>
          </a:bodyPr>
          <a:lstStyle/>
          <a:p>
            <a:pPr>
              <a:spcBef>
                <a:spcPts val="1200"/>
              </a:spcBef>
            </a:pPr>
            <a:r>
              <a:rPr lang="en-US" dirty="0"/>
              <a:t>The contrast that Trump has drawn in the 2020 presidential campaign is that he is willing to risk contracting COVID-19 to show the public that under his leadership he will not let COVID-19 dominate our lives, that we will learn to live with the virus, just as we do with the seasonal flu</a:t>
            </a:r>
          </a:p>
          <a:p>
            <a:pPr>
              <a:spcBef>
                <a:spcPts val="1200"/>
              </a:spcBef>
            </a:pPr>
            <a:r>
              <a:rPr lang="en-US" dirty="0"/>
              <a:t>But in early  October (2020), Trump contracted COVID, and so did about 20+ others who work at the White House.  </a:t>
            </a:r>
          </a:p>
          <a:p>
            <a:pPr>
              <a:spcBef>
                <a:spcPts val="1200"/>
              </a:spcBef>
            </a:pPr>
            <a:r>
              <a:rPr lang="en-US" dirty="0"/>
              <a:t>Will Trump be rewarded for being a risk-taker in the age of COVID-19?  Or will Biden be rewarded for being risk-averse as this virus kills 200,000+ Americans?</a:t>
            </a:r>
          </a:p>
        </p:txBody>
      </p:sp>
      <p:sp>
        <p:nvSpPr>
          <p:cNvPr id="10" name="TextBox 9"/>
          <p:cNvSpPr txBox="1"/>
          <p:nvPr/>
        </p:nvSpPr>
        <p:spPr>
          <a:xfrm>
            <a:off x="761123" y="1209193"/>
            <a:ext cx="3869871" cy="369332"/>
          </a:xfrm>
          <a:prstGeom prst="rect">
            <a:avLst/>
          </a:prstGeom>
          <a:solidFill>
            <a:schemeClr val="tx1"/>
          </a:solidFill>
        </p:spPr>
        <p:txBody>
          <a:bodyPr wrap="square" rtlCol="0">
            <a:spAutoFit/>
          </a:bodyPr>
          <a:lstStyle/>
          <a:p>
            <a:pPr algn="ctr"/>
            <a:r>
              <a:rPr lang="en-US" b="1" dirty="0">
                <a:solidFill>
                  <a:schemeClr val="bg1"/>
                </a:solidFill>
              </a:rPr>
              <a:t>Trump Contracts COVID-19</a:t>
            </a:r>
          </a:p>
        </p:txBody>
      </p:sp>
      <p:pic>
        <p:nvPicPr>
          <p:cNvPr id="6" name="Picture 5"/>
          <p:cNvPicPr>
            <a:picLocks noChangeAspect="1"/>
          </p:cNvPicPr>
          <p:nvPr/>
        </p:nvPicPr>
        <p:blipFill>
          <a:blip r:embed="rId3"/>
          <a:stretch>
            <a:fillRect/>
          </a:stretch>
        </p:blipFill>
        <p:spPr>
          <a:xfrm>
            <a:off x="990600" y="4648200"/>
            <a:ext cx="3487994" cy="1705893"/>
          </a:xfrm>
          <a:prstGeom prst="rect">
            <a:avLst/>
          </a:prstGeom>
        </p:spPr>
      </p:pic>
      <p:pic>
        <p:nvPicPr>
          <p:cNvPr id="3" name="Picture 2"/>
          <p:cNvPicPr>
            <a:picLocks noChangeAspect="1"/>
          </p:cNvPicPr>
          <p:nvPr/>
        </p:nvPicPr>
        <p:blipFill>
          <a:blip r:embed="rId4"/>
          <a:stretch>
            <a:fillRect/>
          </a:stretch>
        </p:blipFill>
        <p:spPr>
          <a:xfrm>
            <a:off x="284764" y="1666566"/>
            <a:ext cx="4720092" cy="2905434"/>
          </a:xfrm>
          <a:prstGeom prst="rect">
            <a:avLst/>
          </a:prstGeom>
        </p:spPr>
      </p:pic>
    </p:spTree>
    <p:extLst>
      <p:ext uri="{BB962C8B-B14F-4D97-AF65-F5344CB8AC3E}">
        <p14:creationId xmlns:p14="http://schemas.microsoft.com/office/powerpoint/2010/main" val="4260643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4274"/>
            <a:ext cx="8991600" cy="892552"/>
          </a:xfrm>
          <a:prstGeom prst="rect">
            <a:avLst/>
          </a:prstGeom>
          <a:noFill/>
        </p:spPr>
        <p:txBody>
          <a:bodyPr wrap="square" rtlCol="0">
            <a:spAutoFit/>
          </a:bodyPr>
          <a:lstStyle/>
          <a:p>
            <a:r>
              <a:rPr lang="en-US" sz="3200" b="1" dirty="0">
                <a:solidFill>
                  <a:schemeClr val="accent1"/>
                </a:solidFill>
              </a:rPr>
              <a:t>Nomination of Amy Coney Barrett</a:t>
            </a:r>
          </a:p>
          <a:p>
            <a:r>
              <a:rPr lang="en-US" sz="2000" b="1" dirty="0">
                <a:solidFill>
                  <a:schemeClr val="accent1"/>
                </a:solidFill>
              </a:rPr>
              <a:t>The Ideological Balance of the U.S. Supreme Court (Sept-Oct 2020)</a:t>
            </a:r>
          </a:p>
        </p:txBody>
      </p:sp>
      <p:sp>
        <p:nvSpPr>
          <p:cNvPr id="5" name="TextBox 4"/>
          <p:cNvSpPr txBox="1"/>
          <p:nvPr/>
        </p:nvSpPr>
        <p:spPr>
          <a:xfrm>
            <a:off x="5029200" y="1143000"/>
            <a:ext cx="3886200" cy="5262979"/>
          </a:xfrm>
          <a:prstGeom prst="rect">
            <a:avLst/>
          </a:prstGeom>
          <a:noFill/>
        </p:spPr>
        <p:txBody>
          <a:bodyPr wrap="square" rtlCol="0">
            <a:spAutoFit/>
          </a:bodyPr>
          <a:lstStyle/>
          <a:p>
            <a:r>
              <a:rPr lang="en-US" sz="1600" dirty="0"/>
              <a:t>Ruth Bader Ginsberg died on 18 September 2020, opening a vacancy on the U.S. Supreme Court, which President Trump hopes to quickly fill will the nomination of Amy Coney Barrett</a:t>
            </a:r>
          </a:p>
          <a:p>
            <a:endParaRPr lang="en-US" sz="1600" dirty="0"/>
          </a:p>
          <a:p>
            <a:r>
              <a:rPr lang="en-US" sz="1600" dirty="0"/>
              <a:t>Trump could potentially flip a seat on the U.S. Supreme Court, given that Barrett is expected to rule as conservative, while Ginsberg ruled as liberal</a:t>
            </a:r>
          </a:p>
          <a:p>
            <a:endParaRPr lang="en-US" sz="1600" dirty="0"/>
          </a:p>
          <a:p>
            <a:r>
              <a:rPr lang="en-US" sz="1600" dirty="0"/>
              <a:t>Democrats have called Trump’s moving so quickly as a “crass exercise in power,” as Trump appeals to his religious and conservative base of support with the choice of Barrett</a:t>
            </a:r>
          </a:p>
          <a:p>
            <a:endParaRPr lang="en-US" sz="1600" dirty="0"/>
          </a:p>
          <a:p>
            <a:r>
              <a:rPr lang="en-US" sz="1600" dirty="0"/>
              <a:t>The U.S. Senate is majority-Republican, so it has the power to confirm Barrett prior to the 2020 presidential election</a:t>
            </a:r>
          </a:p>
        </p:txBody>
      </p:sp>
      <p:sp>
        <p:nvSpPr>
          <p:cNvPr id="10" name="TextBox 9"/>
          <p:cNvSpPr txBox="1"/>
          <p:nvPr/>
        </p:nvSpPr>
        <p:spPr>
          <a:xfrm>
            <a:off x="682534" y="1194445"/>
            <a:ext cx="3869871" cy="369332"/>
          </a:xfrm>
          <a:prstGeom prst="rect">
            <a:avLst/>
          </a:prstGeom>
          <a:solidFill>
            <a:schemeClr val="tx1"/>
          </a:solidFill>
        </p:spPr>
        <p:txBody>
          <a:bodyPr wrap="square" rtlCol="0">
            <a:spAutoFit/>
          </a:bodyPr>
          <a:lstStyle/>
          <a:p>
            <a:pPr algn="ctr"/>
            <a:r>
              <a:rPr lang="en-US" b="1" dirty="0">
                <a:solidFill>
                  <a:schemeClr val="bg1"/>
                </a:solidFill>
              </a:rPr>
              <a:t>Death of Ruth Bader Ginsberg</a:t>
            </a:r>
          </a:p>
        </p:txBody>
      </p:sp>
      <p:sp>
        <p:nvSpPr>
          <p:cNvPr id="8" name="TextBox 7"/>
          <p:cNvSpPr txBox="1"/>
          <p:nvPr/>
        </p:nvSpPr>
        <p:spPr>
          <a:xfrm>
            <a:off x="388620" y="1695425"/>
            <a:ext cx="4591050" cy="1200329"/>
          </a:xfrm>
          <a:prstGeom prst="rect">
            <a:avLst/>
          </a:prstGeom>
          <a:solidFill>
            <a:schemeClr val="accent2">
              <a:lumMod val="20000"/>
              <a:lumOff val="80000"/>
            </a:schemeClr>
          </a:solidFill>
        </p:spPr>
        <p:txBody>
          <a:bodyPr wrap="square" rtlCol="0">
            <a:spAutoFit/>
          </a:bodyPr>
          <a:lstStyle/>
          <a:p>
            <a:r>
              <a:rPr lang="en-US" dirty="0"/>
              <a:t>How will the voters respond to Trump’s quickly filling the vacated U.S. Supreme Court seat of Ruth Bader Ginsberg with Amy Coney Barrett? </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00400"/>
            <a:ext cx="4598670" cy="2514601"/>
          </a:xfrm>
          <a:prstGeom prst="rect">
            <a:avLst/>
          </a:prstGeom>
          <a:noFill/>
          <a:ln>
            <a:noFill/>
          </a:ln>
        </p:spPr>
      </p:pic>
    </p:spTree>
    <p:extLst>
      <p:ext uri="{BB962C8B-B14F-4D97-AF65-F5344CB8AC3E}">
        <p14:creationId xmlns:p14="http://schemas.microsoft.com/office/powerpoint/2010/main" val="9280447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534400" cy="892552"/>
          </a:xfrm>
          <a:prstGeom prst="rect">
            <a:avLst/>
          </a:prstGeom>
          <a:noFill/>
        </p:spPr>
        <p:txBody>
          <a:bodyPr wrap="square" rtlCol="0">
            <a:spAutoFit/>
          </a:bodyPr>
          <a:lstStyle/>
          <a:p>
            <a:r>
              <a:rPr lang="en-US" sz="3200" b="1" dirty="0">
                <a:solidFill>
                  <a:schemeClr val="accent1"/>
                </a:solidFill>
              </a:rPr>
              <a:t>Joe Biden’s Corruption as VP??</a:t>
            </a:r>
          </a:p>
          <a:p>
            <a:r>
              <a:rPr lang="en-US" sz="2000" b="1" dirty="0">
                <a:solidFill>
                  <a:schemeClr val="accent1"/>
                </a:solidFill>
              </a:rPr>
              <a:t>Hunter Biden’s Lucrative Deals </a:t>
            </a:r>
          </a:p>
        </p:txBody>
      </p:sp>
      <p:sp>
        <p:nvSpPr>
          <p:cNvPr id="5" name="TextBox 4"/>
          <p:cNvSpPr txBox="1"/>
          <p:nvPr/>
        </p:nvSpPr>
        <p:spPr>
          <a:xfrm>
            <a:off x="4488873" y="1162156"/>
            <a:ext cx="4343400" cy="4431983"/>
          </a:xfrm>
          <a:prstGeom prst="rect">
            <a:avLst/>
          </a:prstGeom>
          <a:noFill/>
        </p:spPr>
        <p:txBody>
          <a:bodyPr wrap="square" rtlCol="0">
            <a:spAutoFit/>
          </a:bodyPr>
          <a:lstStyle/>
          <a:p>
            <a:pPr>
              <a:spcBef>
                <a:spcPts val="1200"/>
              </a:spcBef>
            </a:pPr>
            <a:r>
              <a:rPr lang="en-US" dirty="0"/>
              <a:t>Did Joe Biden use his influence as VP to help his son, Hunter, gain lucrative deals in Ukraine, China, and elsewhere??</a:t>
            </a:r>
          </a:p>
          <a:p>
            <a:pPr>
              <a:spcBef>
                <a:spcPts val="1200"/>
              </a:spcBef>
            </a:pPr>
            <a:r>
              <a:rPr lang="en-US" dirty="0"/>
              <a:t>Twitter and Facebook censored the New York Post story, believing it to be corrupted by Russian intelligence interference in U.S. Elections</a:t>
            </a:r>
          </a:p>
          <a:p>
            <a:pPr>
              <a:spcBef>
                <a:spcPts val="1200"/>
              </a:spcBef>
            </a:pPr>
            <a:r>
              <a:rPr lang="en-US" dirty="0"/>
              <a:t>Conservatives news outlets, such as Fox News, have advanced this story as true, that a laptop, allegedly containing Hunter Biden’s emails was turned over to the FBI</a:t>
            </a:r>
          </a:p>
          <a:p>
            <a:pPr>
              <a:spcBef>
                <a:spcPts val="1200"/>
              </a:spcBef>
            </a:pPr>
            <a:r>
              <a:rPr lang="en-US" dirty="0"/>
              <a:t>Critics believe this story is false, a product of Russian disinformation</a:t>
            </a:r>
          </a:p>
        </p:txBody>
      </p:sp>
      <p:sp>
        <p:nvSpPr>
          <p:cNvPr id="10" name="TextBox 9"/>
          <p:cNvSpPr txBox="1"/>
          <p:nvPr/>
        </p:nvSpPr>
        <p:spPr>
          <a:xfrm>
            <a:off x="381000" y="1162156"/>
            <a:ext cx="4028026" cy="646331"/>
          </a:xfrm>
          <a:prstGeom prst="rect">
            <a:avLst/>
          </a:prstGeom>
          <a:solidFill>
            <a:schemeClr val="tx1"/>
          </a:solidFill>
        </p:spPr>
        <p:txBody>
          <a:bodyPr wrap="square" rtlCol="0">
            <a:spAutoFit/>
          </a:bodyPr>
          <a:lstStyle/>
          <a:p>
            <a:pPr algn="ctr"/>
            <a:r>
              <a:rPr lang="en-US" b="1" dirty="0">
                <a:solidFill>
                  <a:schemeClr val="bg1"/>
                </a:solidFill>
              </a:rPr>
              <a:t>Joe Biden-Hunter Biden </a:t>
            </a:r>
          </a:p>
          <a:p>
            <a:pPr algn="ctr"/>
            <a:r>
              <a:rPr lang="en-US" b="1" dirty="0">
                <a:solidFill>
                  <a:schemeClr val="bg1"/>
                </a:solidFill>
              </a:rPr>
              <a:t>Corruption?</a:t>
            </a:r>
          </a:p>
        </p:txBody>
      </p:sp>
      <p:sp>
        <p:nvSpPr>
          <p:cNvPr id="9" name="TextBox 8"/>
          <p:cNvSpPr txBox="1"/>
          <p:nvPr/>
        </p:nvSpPr>
        <p:spPr>
          <a:xfrm>
            <a:off x="363682" y="1884127"/>
            <a:ext cx="4062662" cy="923330"/>
          </a:xfrm>
          <a:prstGeom prst="rect">
            <a:avLst/>
          </a:prstGeom>
          <a:solidFill>
            <a:schemeClr val="accent2">
              <a:lumMod val="20000"/>
              <a:lumOff val="80000"/>
            </a:schemeClr>
          </a:solidFill>
        </p:spPr>
        <p:txBody>
          <a:bodyPr wrap="square" rtlCol="0">
            <a:spAutoFit/>
          </a:bodyPr>
          <a:lstStyle/>
          <a:p>
            <a:r>
              <a:rPr lang="en-US" dirty="0"/>
              <a:t>Will allegations of corruption hurt Biden’s chances of becoming president?</a:t>
            </a: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318471" y="2807457"/>
            <a:ext cx="3276600" cy="3581400"/>
          </a:xfrm>
          <a:prstGeom prst="rect">
            <a:avLst/>
          </a:prstGeom>
          <a:noFill/>
          <a:ln>
            <a:noFill/>
          </a:ln>
        </p:spPr>
      </p:pic>
    </p:spTree>
    <p:extLst>
      <p:ext uri="{BB962C8B-B14F-4D97-AF65-F5344CB8AC3E}">
        <p14:creationId xmlns:p14="http://schemas.microsoft.com/office/powerpoint/2010/main" val="41556693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Election</a:t>
            </a:r>
          </a:p>
          <a:p>
            <a:r>
              <a:rPr lang="en-US" sz="2000" b="1" dirty="0">
                <a:solidFill>
                  <a:schemeClr val="accent1"/>
                </a:solidFill>
              </a:rPr>
              <a:t>Biden and Trump are the Oldest in Presidential History</a:t>
            </a:r>
          </a:p>
        </p:txBody>
      </p:sp>
      <p:sp>
        <p:nvSpPr>
          <p:cNvPr id="3" name="TextBox 2"/>
          <p:cNvSpPr txBox="1"/>
          <p:nvPr/>
        </p:nvSpPr>
        <p:spPr>
          <a:xfrm>
            <a:off x="5029200" y="1214673"/>
            <a:ext cx="3810000" cy="4801314"/>
          </a:xfrm>
          <a:prstGeom prst="rect">
            <a:avLst/>
          </a:prstGeom>
          <a:solidFill>
            <a:schemeClr val="accent2">
              <a:lumMod val="20000"/>
              <a:lumOff val="80000"/>
            </a:schemeClr>
          </a:solidFill>
        </p:spPr>
        <p:txBody>
          <a:bodyPr wrap="square" rtlCol="0">
            <a:spAutoFit/>
          </a:bodyPr>
          <a:lstStyle/>
          <a:p>
            <a:r>
              <a:rPr lang="en-US" dirty="0"/>
              <a:t>Regardless who wins the 2020 presidential election, the winner will be the oldest president in American history at the time of his inauguration (Jan 20 2021)</a:t>
            </a:r>
          </a:p>
          <a:p>
            <a:endParaRPr lang="en-US" dirty="0"/>
          </a:p>
          <a:p>
            <a:r>
              <a:rPr lang="en-US" dirty="0"/>
              <a:t>Trump turned 74 in Summer 2020, and Biden will turn 78 on Inauguration Day (Jan 20 2020)</a:t>
            </a:r>
          </a:p>
          <a:p>
            <a:endParaRPr lang="en-US" dirty="0"/>
          </a:p>
          <a:p>
            <a:r>
              <a:rPr lang="en-US" dirty="0"/>
              <a:t>Ronald Reagan (1981-1989) was 78 when he completed his second term in office, and he had clear signs of Alzheimer's by the time he was 83</a:t>
            </a:r>
          </a:p>
          <a:p>
            <a:endParaRPr lang="en-US" dirty="0"/>
          </a:p>
          <a:p>
            <a:r>
              <a:rPr lang="en-US" dirty="0"/>
              <a:t>If elected, given his age, Biden will likely be a one-term president </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25415" y="1183043"/>
            <a:ext cx="4276725" cy="3964305"/>
          </a:xfrm>
          <a:prstGeom prst="rect">
            <a:avLst/>
          </a:prstGeom>
          <a:noFill/>
          <a:ln>
            <a:noFill/>
          </a:ln>
        </p:spPr>
      </p:pic>
    </p:spTree>
    <p:extLst>
      <p:ext uri="{BB962C8B-B14F-4D97-AF65-F5344CB8AC3E}">
        <p14:creationId xmlns:p14="http://schemas.microsoft.com/office/powerpoint/2010/main" val="28454509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534400" cy="892552"/>
          </a:xfrm>
          <a:prstGeom prst="rect">
            <a:avLst/>
          </a:prstGeom>
          <a:noFill/>
        </p:spPr>
        <p:txBody>
          <a:bodyPr wrap="square" rtlCol="0">
            <a:spAutoFit/>
          </a:bodyPr>
          <a:lstStyle/>
          <a:p>
            <a:r>
              <a:rPr lang="en-US" sz="3200" b="1" dirty="0">
                <a:solidFill>
                  <a:schemeClr val="accent1"/>
                </a:solidFill>
              </a:rPr>
              <a:t>Violence Unrest in America</a:t>
            </a:r>
          </a:p>
          <a:p>
            <a:r>
              <a:rPr lang="en-US" sz="2000" b="1" dirty="0">
                <a:solidFill>
                  <a:schemeClr val="accent1"/>
                </a:solidFill>
              </a:rPr>
              <a:t>Militia Group in Michigan Plots to Kidnap Governor (Oct 2020)</a:t>
            </a:r>
          </a:p>
        </p:txBody>
      </p:sp>
      <p:sp>
        <p:nvSpPr>
          <p:cNvPr id="5" name="TextBox 4"/>
          <p:cNvSpPr txBox="1"/>
          <p:nvPr/>
        </p:nvSpPr>
        <p:spPr>
          <a:xfrm>
            <a:off x="5181600" y="1065244"/>
            <a:ext cx="3733800" cy="5262979"/>
          </a:xfrm>
          <a:prstGeom prst="rect">
            <a:avLst/>
          </a:prstGeom>
          <a:noFill/>
        </p:spPr>
        <p:txBody>
          <a:bodyPr wrap="square" rtlCol="0">
            <a:spAutoFit/>
          </a:bodyPr>
          <a:lstStyle/>
          <a:p>
            <a:pPr>
              <a:spcBef>
                <a:spcPts val="1200"/>
              </a:spcBef>
            </a:pPr>
            <a:r>
              <a:rPr lang="en-US" dirty="0"/>
              <a:t>President Trump and conservative elements in the media have personified Gov. Gretchen </a:t>
            </a:r>
            <a:r>
              <a:rPr lang="en-US" dirty="0" err="1"/>
              <a:t>Whitmer</a:t>
            </a:r>
            <a:r>
              <a:rPr lang="en-US" dirty="0"/>
              <a:t> as one who has imposed unreasonable lockdown policies on the people of Michigan</a:t>
            </a:r>
          </a:p>
          <a:p>
            <a:pPr>
              <a:spcBef>
                <a:spcPts val="1200"/>
              </a:spcBef>
            </a:pPr>
            <a:r>
              <a:rPr lang="en-US" dirty="0"/>
              <a:t>Essentially, </a:t>
            </a:r>
            <a:r>
              <a:rPr lang="en-US" dirty="0" err="1"/>
              <a:t>Whitmer</a:t>
            </a:r>
            <a:r>
              <a:rPr lang="en-US" dirty="0"/>
              <a:t> has been characterized as a left-wing authoritarian</a:t>
            </a:r>
          </a:p>
          <a:p>
            <a:pPr>
              <a:spcBef>
                <a:spcPts val="1200"/>
              </a:spcBef>
            </a:pPr>
            <a:r>
              <a:rPr lang="en-US" dirty="0"/>
              <a:t>In Oct 2020, the FBI foiled a plot of a militia group that had plotted to kidnap Gov. </a:t>
            </a:r>
            <a:r>
              <a:rPr lang="en-US" dirty="0" err="1"/>
              <a:t>Whitmer</a:t>
            </a:r>
            <a:r>
              <a:rPr lang="en-US" dirty="0"/>
              <a:t>, then try her for treason because of her lockdown policies</a:t>
            </a:r>
          </a:p>
          <a:p>
            <a:pPr>
              <a:spcBef>
                <a:spcPts val="1200"/>
              </a:spcBef>
            </a:pPr>
            <a:r>
              <a:rPr lang="en-US" dirty="0"/>
              <a:t>Gov. </a:t>
            </a:r>
            <a:r>
              <a:rPr lang="en-US" dirty="0" err="1"/>
              <a:t>Whitmer</a:t>
            </a:r>
            <a:r>
              <a:rPr lang="en-US" dirty="0"/>
              <a:t> blames President Trump for encouraging domestic terrorist organizations </a:t>
            </a:r>
          </a:p>
        </p:txBody>
      </p:sp>
      <p:sp>
        <p:nvSpPr>
          <p:cNvPr id="10" name="TextBox 9"/>
          <p:cNvSpPr txBox="1"/>
          <p:nvPr/>
        </p:nvSpPr>
        <p:spPr>
          <a:xfrm>
            <a:off x="391574" y="1213604"/>
            <a:ext cx="4591050" cy="646331"/>
          </a:xfrm>
          <a:prstGeom prst="rect">
            <a:avLst/>
          </a:prstGeom>
          <a:solidFill>
            <a:schemeClr val="tx1"/>
          </a:solidFill>
        </p:spPr>
        <p:txBody>
          <a:bodyPr wrap="square" rtlCol="0">
            <a:spAutoFit/>
          </a:bodyPr>
          <a:lstStyle/>
          <a:p>
            <a:pPr algn="ctr"/>
            <a:r>
              <a:rPr lang="en-US" b="1" dirty="0">
                <a:solidFill>
                  <a:schemeClr val="bg1"/>
                </a:solidFill>
              </a:rPr>
              <a:t>A Plot to Kidnap Gov. Gretchen </a:t>
            </a:r>
            <a:r>
              <a:rPr lang="en-US" b="1" dirty="0" err="1">
                <a:solidFill>
                  <a:schemeClr val="bg1"/>
                </a:solidFill>
              </a:rPr>
              <a:t>Whitmer</a:t>
            </a:r>
            <a:r>
              <a:rPr lang="en-US" b="1" dirty="0">
                <a:solidFill>
                  <a:schemeClr val="bg1"/>
                </a:solidFill>
              </a:rPr>
              <a:t> (D-MI)</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720417" y="2658367"/>
            <a:ext cx="3951827" cy="1491853"/>
          </a:xfrm>
          <a:prstGeom prst="rect">
            <a:avLst/>
          </a:prstGeom>
          <a:noFill/>
          <a:ln>
            <a:noFill/>
          </a:ln>
        </p:spPr>
      </p:pic>
      <p:pic>
        <p:nvPicPr>
          <p:cNvPr id="4" name="Picture 3"/>
          <p:cNvPicPr>
            <a:picLocks noChangeAspect="1"/>
          </p:cNvPicPr>
          <p:nvPr/>
        </p:nvPicPr>
        <p:blipFill>
          <a:blip r:embed="rId4"/>
          <a:stretch>
            <a:fillRect/>
          </a:stretch>
        </p:blipFill>
        <p:spPr>
          <a:xfrm>
            <a:off x="379381" y="4287439"/>
            <a:ext cx="2689649" cy="1699887"/>
          </a:xfrm>
          <a:prstGeom prst="rect">
            <a:avLst/>
          </a:prstGeom>
        </p:spPr>
      </p:pic>
      <p:sp>
        <p:nvSpPr>
          <p:cNvPr id="9" name="TextBox 8"/>
          <p:cNvSpPr txBox="1"/>
          <p:nvPr/>
        </p:nvSpPr>
        <p:spPr>
          <a:xfrm>
            <a:off x="391573" y="1956375"/>
            <a:ext cx="4591050" cy="646331"/>
          </a:xfrm>
          <a:prstGeom prst="rect">
            <a:avLst/>
          </a:prstGeom>
          <a:solidFill>
            <a:schemeClr val="accent2">
              <a:lumMod val="20000"/>
              <a:lumOff val="80000"/>
            </a:schemeClr>
          </a:solidFill>
        </p:spPr>
        <p:txBody>
          <a:bodyPr wrap="square" rtlCol="0">
            <a:spAutoFit/>
          </a:bodyPr>
          <a:lstStyle/>
          <a:p>
            <a:r>
              <a:rPr lang="en-US" dirty="0"/>
              <a:t>How will the voters respond to the violent unrest in America?? </a:t>
            </a:r>
          </a:p>
        </p:txBody>
      </p:sp>
      <p:pic>
        <p:nvPicPr>
          <p:cNvPr id="8" name="Picture 7"/>
          <p:cNvPicPr>
            <a:picLocks noChangeAspect="1"/>
          </p:cNvPicPr>
          <p:nvPr/>
        </p:nvPicPr>
        <p:blipFill>
          <a:blip r:embed="rId5"/>
          <a:stretch>
            <a:fillRect/>
          </a:stretch>
        </p:blipFill>
        <p:spPr>
          <a:xfrm>
            <a:off x="3136106" y="4287439"/>
            <a:ext cx="1978418" cy="2040784"/>
          </a:xfrm>
          <a:prstGeom prst="rect">
            <a:avLst/>
          </a:prstGeom>
        </p:spPr>
      </p:pic>
    </p:spTree>
    <p:extLst>
      <p:ext uri="{BB962C8B-B14F-4D97-AF65-F5344CB8AC3E}">
        <p14:creationId xmlns:p14="http://schemas.microsoft.com/office/powerpoint/2010/main" val="9447312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534400" cy="892552"/>
          </a:xfrm>
          <a:prstGeom prst="rect">
            <a:avLst/>
          </a:prstGeom>
          <a:noFill/>
        </p:spPr>
        <p:txBody>
          <a:bodyPr wrap="square" rtlCol="0">
            <a:spAutoFit/>
          </a:bodyPr>
          <a:lstStyle/>
          <a:p>
            <a:r>
              <a:rPr lang="en-US" sz="3200" b="1" dirty="0" smtClean="0">
                <a:solidFill>
                  <a:schemeClr val="accent1"/>
                </a:solidFill>
              </a:rPr>
              <a:t>Unusually Fierce Opposition to Trump</a:t>
            </a:r>
            <a:endParaRPr lang="en-US" sz="3200" b="1" dirty="0">
              <a:solidFill>
                <a:schemeClr val="accent1"/>
              </a:solidFill>
            </a:endParaRPr>
          </a:p>
          <a:p>
            <a:r>
              <a:rPr lang="en-US" sz="2000" b="1" dirty="0" smtClean="0">
                <a:solidFill>
                  <a:schemeClr val="accent1"/>
                </a:solidFill>
              </a:rPr>
              <a:t>Big Tech, Big Money, Big Polling, and the Administrative State</a:t>
            </a:r>
            <a:endParaRPr lang="en-US" sz="2000" b="1" dirty="0">
              <a:solidFill>
                <a:schemeClr val="accent1"/>
              </a:solidFill>
            </a:endParaRPr>
          </a:p>
        </p:txBody>
      </p:sp>
      <p:sp>
        <p:nvSpPr>
          <p:cNvPr id="10" name="TextBox 9"/>
          <p:cNvSpPr txBox="1"/>
          <p:nvPr/>
        </p:nvSpPr>
        <p:spPr>
          <a:xfrm>
            <a:off x="391574" y="1213604"/>
            <a:ext cx="4790026" cy="369332"/>
          </a:xfrm>
          <a:prstGeom prst="rect">
            <a:avLst/>
          </a:prstGeom>
          <a:solidFill>
            <a:schemeClr val="tx1"/>
          </a:solidFill>
        </p:spPr>
        <p:txBody>
          <a:bodyPr wrap="square" rtlCol="0">
            <a:spAutoFit/>
          </a:bodyPr>
          <a:lstStyle/>
          <a:p>
            <a:pPr algn="ctr"/>
            <a:r>
              <a:rPr lang="en-US" b="1" dirty="0" smtClean="0">
                <a:solidFill>
                  <a:schemeClr val="bg1"/>
                </a:solidFill>
              </a:rPr>
              <a:t>Twitter Flags “Misinformation”</a:t>
            </a:r>
            <a:endParaRPr lang="en-US" b="1" dirty="0">
              <a:solidFill>
                <a:schemeClr val="bg1"/>
              </a:solidFill>
            </a:endParaRPr>
          </a:p>
        </p:txBody>
      </p:sp>
      <p:sp>
        <p:nvSpPr>
          <p:cNvPr id="9" name="TextBox 8"/>
          <p:cNvSpPr txBox="1"/>
          <p:nvPr/>
        </p:nvSpPr>
        <p:spPr>
          <a:xfrm>
            <a:off x="381000" y="1672048"/>
            <a:ext cx="4800600" cy="646331"/>
          </a:xfrm>
          <a:prstGeom prst="rect">
            <a:avLst/>
          </a:prstGeom>
          <a:solidFill>
            <a:schemeClr val="accent2">
              <a:lumMod val="20000"/>
              <a:lumOff val="80000"/>
            </a:schemeClr>
          </a:solidFill>
        </p:spPr>
        <p:txBody>
          <a:bodyPr wrap="square" rtlCol="0">
            <a:spAutoFit/>
          </a:bodyPr>
          <a:lstStyle/>
          <a:p>
            <a:r>
              <a:rPr lang="en-US" dirty="0"/>
              <a:t>How will the voters respond </a:t>
            </a:r>
            <a:r>
              <a:rPr lang="en-US" dirty="0" smtClean="0"/>
              <a:t>to Twitter’s inconsistency in flagging “misinformation”? </a:t>
            </a:r>
            <a:endParaRPr lang="en-US" dirty="0"/>
          </a:p>
        </p:txBody>
      </p:sp>
      <p:sp>
        <p:nvSpPr>
          <p:cNvPr id="3" name="TextBox 2"/>
          <p:cNvSpPr txBox="1"/>
          <p:nvPr/>
        </p:nvSpPr>
        <p:spPr>
          <a:xfrm>
            <a:off x="5285509" y="1121152"/>
            <a:ext cx="3581400" cy="5355312"/>
          </a:xfrm>
          <a:prstGeom prst="rect">
            <a:avLst/>
          </a:prstGeom>
          <a:noFill/>
        </p:spPr>
        <p:txBody>
          <a:bodyPr wrap="square" rtlCol="0">
            <a:spAutoFit/>
          </a:bodyPr>
          <a:lstStyle/>
          <a:p>
            <a:r>
              <a:rPr lang="en-US" dirty="0" smtClean="0"/>
              <a:t>Every president has fierce opposition, determined to defeat him in the next election, and to discredit the president in any way possible</a:t>
            </a:r>
          </a:p>
          <a:p>
            <a:endParaRPr lang="en-US" dirty="0"/>
          </a:p>
          <a:p>
            <a:r>
              <a:rPr lang="en-US" dirty="0" smtClean="0"/>
              <a:t>But Trump was such an unorthodox president, being a businessman and not a career politician, and his “populist” authoritarian-leanings were more threatening than normal</a:t>
            </a:r>
          </a:p>
          <a:p>
            <a:endParaRPr lang="en-US" dirty="0"/>
          </a:p>
          <a:p>
            <a:r>
              <a:rPr lang="en-US" dirty="0" smtClean="0"/>
              <a:t>There was a greater degree of opposition to Trump than is typical, from Big Tech, Big Money, Big Polling, and the administrative state (see notes below slide)</a:t>
            </a:r>
            <a:endParaRPr lang="en-US" dirty="0"/>
          </a:p>
        </p:txBody>
      </p:sp>
      <p:pic>
        <p:nvPicPr>
          <p:cNvPr id="11" name="Picture 10"/>
          <p:cNvPicPr>
            <a:picLocks noChangeAspect="1"/>
          </p:cNvPicPr>
          <p:nvPr/>
        </p:nvPicPr>
        <p:blipFill>
          <a:blip r:embed="rId3"/>
          <a:stretch>
            <a:fillRect/>
          </a:stretch>
        </p:blipFill>
        <p:spPr>
          <a:xfrm>
            <a:off x="408893" y="3804426"/>
            <a:ext cx="3043238" cy="1026073"/>
          </a:xfrm>
          <a:prstGeom prst="rect">
            <a:avLst/>
          </a:prstGeom>
        </p:spPr>
      </p:pic>
      <p:pic>
        <p:nvPicPr>
          <p:cNvPr id="12" name="Picture 11"/>
          <p:cNvPicPr>
            <a:picLocks noChangeAspect="1"/>
          </p:cNvPicPr>
          <p:nvPr/>
        </p:nvPicPr>
        <p:blipFill>
          <a:blip r:embed="rId4"/>
          <a:stretch>
            <a:fillRect/>
          </a:stretch>
        </p:blipFill>
        <p:spPr>
          <a:xfrm>
            <a:off x="388111" y="2407491"/>
            <a:ext cx="2905125" cy="1307823"/>
          </a:xfrm>
          <a:prstGeom prst="rect">
            <a:avLst/>
          </a:prstGeom>
        </p:spPr>
      </p:pic>
      <p:sp>
        <p:nvSpPr>
          <p:cNvPr id="13" name="TextBox 12"/>
          <p:cNvSpPr txBox="1"/>
          <p:nvPr/>
        </p:nvSpPr>
        <p:spPr>
          <a:xfrm>
            <a:off x="3397145" y="2426076"/>
            <a:ext cx="1839873" cy="1277273"/>
          </a:xfrm>
          <a:prstGeom prst="rect">
            <a:avLst/>
          </a:prstGeom>
          <a:solidFill>
            <a:schemeClr val="accent1">
              <a:lumMod val="75000"/>
            </a:schemeClr>
          </a:solidFill>
        </p:spPr>
        <p:txBody>
          <a:bodyPr wrap="square" rtlCol="0">
            <a:spAutoFit/>
          </a:bodyPr>
          <a:lstStyle/>
          <a:p>
            <a:r>
              <a:rPr lang="en-US" sz="1100" dirty="0" smtClean="0">
                <a:solidFill>
                  <a:schemeClr val="bg1"/>
                </a:solidFill>
              </a:rPr>
              <a:t>This post-election Trump tweet is flagged by Twitter, because Twitter believes that claims of fraud without supporting evidence undermines election integrity</a:t>
            </a:r>
            <a:endParaRPr lang="en-US" sz="1100" dirty="0">
              <a:solidFill>
                <a:schemeClr val="bg1"/>
              </a:solidFill>
            </a:endParaRPr>
          </a:p>
        </p:txBody>
      </p:sp>
      <p:sp>
        <p:nvSpPr>
          <p:cNvPr id="14" name="TextBox 13"/>
          <p:cNvSpPr txBox="1"/>
          <p:nvPr/>
        </p:nvSpPr>
        <p:spPr>
          <a:xfrm>
            <a:off x="3509496" y="3792461"/>
            <a:ext cx="1727522" cy="938719"/>
          </a:xfrm>
          <a:prstGeom prst="rect">
            <a:avLst/>
          </a:prstGeom>
          <a:solidFill>
            <a:schemeClr val="accent1">
              <a:lumMod val="75000"/>
            </a:schemeClr>
          </a:solidFill>
        </p:spPr>
        <p:txBody>
          <a:bodyPr wrap="square" rtlCol="0">
            <a:spAutoFit/>
          </a:bodyPr>
          <a:lstStyle/>
          <a:p>
            <a:r>
              <a:rPr lang="en-US" sz="1100" dirty="0" smtClean="0">
                <a:solidFill>
                  <a:schemeClr val="bg1"/>
                </a:solidFill>
              </a:rPr>
              <a:t>This tweet by the leader of Iran is NOT flagged by Twitter, despite Twitter’s ban on the glorification of violence</a:t>
            </a:r>
            <a:endParaRPr lang="en-US" sz="1100" dirty="0">
              <a:solidFill>
                <a:schemeClr val="bg1"/>
              </a:solidFill>
            </a:endParaRPr>
          </a:p>
        </p:txBody>
      </p:sp>
      <p:sp>
        <p:nvSpPr>
          <p:cNvPr id="15" name="TextBox 14"/>
          <p:cNvSpPr txBox="1"/>
          <p:nvPr/>
        </p:nvSpPr>
        <p:spPr>
          <a:xfrm>
            <a:off x="381000" y="4919611"/>
            <a:ext cx="4856017" cy="1384995"/>
          </a:xfrm>
          <a:prstGeom prst="rect">
            <a:avLst/>
          </a:prstGeom>
          <a:solidFill>
            <a:schemeClr val="bg2">
              <a:lumMod val="25000"/>
            </a:schemeClr>
          </a:solidFill>
        </p:spPr>
        <p:txBody>
          <a:bodyPr wrap="square" rtlCol="0">
            <a:spAutoFit/>
          </a:bodyPr>
          <a:lstStyle/>
          <a:p>
            <a:r>
              <a:rPr lang="en-US" sz="1200" dirty="0" smtClean="0">
                <a:solidFill>
                  <a:schemeClr val="bg1"/>
                </a:solidFill>
              </a:rPr>
              <a:t>In 2020, “big tech” (Twitter, Facebook, Google, etc.) began to change policies on “misinformation,” particularly targeting conservative “misinformation.”  This was in response to persistent criticism by the opposition to Trump’s tendency to lie and exaggerate, but conservatives object to being specially targeted, while others who propagate misinformation (or other dangerous speech) can still engage in free speech with no flags  </a:t>
            </a:r>
            <a:endParaRPr lang="en-US" sz="1200" dirty="0">
              <a:solidFill>
                <a:schemeClr val="bg1"/>
              </a:solidFill>
            </a:endParaRPr>
          </a:p>
        </p:txBody>
      </p:sp>
    </p:spTree>
    <p:extLst>
      <p:ext uri="{BB962C8B-B14F-4D97-AF65-F5344CB8AC3E}">
        <p14:creationId xmlns:p14="http://schemas.microsoft.com/office/powerpoint/2010/main" val="18676307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Joe Biden Defeats Donald Trump</a:t>
            </a:r>
            <a:endParaRPr lang="en-US" dirty="0"/>
          </a:p>
        </p:txBody>
      </p:sp>
      <p:sp>
        <p:nvSpPr>
          <p:cNvPr id="3" name="Title 2"/>
          <p:cNvSpPr>
            <a:spLocks noGrp="1"/>
          </p:cNvSpPr>
          <p:nvPr>
            <p:ph type="title"/>
          </p:nvPr>
        </p:nvSpPr>
        <p:spPr/>
        <p:txBody>
          <a:bodyPr/>
          <a:lstStyle/>
          <a:p>
            <a:r>
              <a:rPr lang="en-US" dirty="0" smtClean="0"/>
              <a:t>Presidential Election Outcome</a:t>
            </a:r>
            <a:endParaRPr lang="en-US" dirty="0"/>
          </a:p>
        </p:txBody>
      </p:sp>
    </p:spTree>
    <p:extLst>
      <p:ext uri="{BB962C8B-B14F-4D97-AF65-F5344CB8AC3E}">
        <p14:creationId xmlns:p14="http://schemas.microsoft.com/office/powerpoint/2010/main" val="17625797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38803"/>
            <a:ext cx="8839200" cy="954107"/>
          </a:xfrm>
          <a:prstGeom prst="rect">
            <a:avLst/>
          </a:prstGeom>
          <a:noFill/>
        </p:spPr>
        <p:txBody>
          <a:bodyPr wrap="square" rtlCol="0">
            <a:spAutoFit/>
          </a:bodyPr>
          <a:lstStyle/>
          <a:p>
            <a:r>
              <a:rPr lang="en-US" sz="3600" b="1" dirty="0" smtClean="0">
                <a:solidFill>
                  <a:schemeClr val="accent1"/>
                </a:solidFill>
              </a:rPr>
              <a:t>Election Day Predictions</a:t>
            </a:r>
            <a:endParaRPr lang="en-US" sz="3600" b="1" dirty="0">
              <a:solidFill>
                <a:schemeClr val="accent1"/>
              </a:solidFill>
            </a:endParaRPr>
          </a:p>
          <a:p>
            <a:r>
              <a:rPr lang="en-US" sz="2000" b="1" dirty="0">
                <a:solidFill>
                  <a:schemeClr val="accent1"/>
                </a:solidFill>
              </a:rPr>
              <a:t>270towin.com:  </a:t>
            </a:r>
            <a:r>
              <a:rPr lang="en-US" sz="2000" b="1" dirty="0" smtClean="0">
                <a:solidFill>
                  <a:schemeClr val="accent1"/>
                </a:solidFill>
              </a:rPr>
              <a:t>Nov. 3</a:t>
            </a:r>
            <a:r>
              <a:rPr lang="en-US" sz="2000" b="1" baseline="30000" dirty="0" smtClean="0">
                <a:solidFill>
                  <a:schemeClr val="accent1"/>
                </a:solidFill>
              </a:rPr>
              <a:t>rd</a:t>
            </a:r>
            <a:r>
              <a:rPr lang="en-US" sz="2000" b="1" dirty="0" smtClean="0">
                <a:solidFill>
                  <a:schemeClr val="accent1"/>
                </a:solidFill>
              </a:rPr>
              <a:t> 2020</a:t>
            </a:r>
            <a:endParaRPr lang="en-US" sz="2000" b="1" dirty="0">
              <a:solidFill>
                <a:schemeClr val="accent1"/>
              </a:solidFill>
            </a:endParaRPr>
          </a:p>
        </p:txBody>
      </p:sp>
      <p:sp>
        <p:nvSpPr>
          <p:cNvPr id="3" name="TextBox 2"/>
          <p:cNvSpPr txBox="1"/>
          <p:nvPr/>
        </p:nvSpPr>
        <p:spPr>
          <a:xfrm>
            <a:off x="5260880" y="1308295"/>
            <a:ext cx="3657600" cy="4801314"/>
          </a:xfrm>
          <a:prstGeom prst="rect">
            <a:avLst/>
          </a:prstGeom>
          <a:solidFill>
            <a:schemeClr val="accent5">
              <a:lumMod val="20000"/>
              <a:lumOff val="80000"/>
            </a:schemeClr>
          </a:solidFill>
          <a:ln>
            <a:solidFill>
              <a:schemeClr val="bg1"/>
            </a:solidFill>
          </a:ln>
        </p:spPr>
        <p:txBody>
          <a:bodyPr wrap="square" rtlCol="0">
            <a:spAutoFit/>
          </a:bodyPr>
          <a:lstStyle/>
          <a:p>
            <a:r>
              <a:rPr lang="en-US" dirty="0" smtClean="0"/>
              <a:t>270towin.com predicted a Biden victory on Election Day</a:t>
            </a:r>
          </a:p>
          <a:p>
            <a:endParaRPr lang="en-US" dirty="0"/>
          </a:p>
          <a:p>
            <a:r>
              <a:rPr lang="en-US" dirty="0" smtClean="0"/>
              <a:t>Some of the states 270towin.com’s consensus of 9 organizations defined as toss-ups were called on Election Night:  Iowa, Ohio, Florida (and ME-2)</a:t>
            </a:r>
          </a:p>
          <a:p>
            <a:endParaRPr lang="en-US" dirty="0"/>
          </a:p>
          <a:p>
            <a:r>
              <a:rPr lang="en-US" dirty="0" smtClean="0"/>
              <a:t>Some of toss-ups took more than a week to call:  Arizona, Georgia, and North Carolina</a:t>
            </a:r>
            <a:endParaRPr lang="en-US" dirty="0"/>
          </a:p>
          <a:p>
            <a:endParaRPr lang="en-US" dirty="0"/>
          </a:p>
          <a:p>
            <a:r>
              <a:rPr lang="en-US" dirty="0" smtClean="0"/>
              <a:t>Pollsters found it very difficult to poll the “shy” Trump voter in the Midwest states</a:t>
            </a:r>
            <a:r>
              <a:rPr lang="en-US" dirty="0"/>
              <a:t>:  Iowa, Wisconsin, </a:t>
            </a:r>
            <a:r>
              <a:rPr lang="en-US" dirty="0" smtClean="0"/>
              <a:t>Michigan, Ohio, and Pennsylvania</a:t>
            </a:r>
            <a:endParaRPr lang="en-US" dirty="0"/>
          </a:p>
        </p:txBody>
      </p:sp>
      <p:pic>
        <p:nvPicPr>
          <p:cNvPr id="7" name="Picture 6"/>
          <p:cNvPicPr>
            <a:picLocks noChangeAspect="1"/>
          </p:cNvPicPr>
          <p:nvPr/>
        </p:nvPicPr>
        <p:blipFill>
          <a:blip r:embed="rId3"/>
          <a:stretch>
            <a:fillRect/>
          </a:stretch>
        </p:blipFill>
        <p:spPr>
          <a:xfrm>
            <a:off x="990600" y="5276051"/>
            <a:ext cx="825667" cy="1028700"/>
          </a:xfrm>
          <a:prstGeom prst="rect">
            <a:avLst/>
          </a:prstGeom>
        </p:spPr>
      </p:pic>
      <p:pic>
        <p:nvPicPr>
          <p:cNvPr id="8" name="Picture 7"/>
          <p:cNvPicPr>
            <a:picLocks noChangeAspect="1"/>
          </p:cNvPicPr>
          <p:nvPr/>
        </p:nvPicPr>
        <p:blipFill>
          <a:blip r:embed="rId4"/>
          <a:stretch>
            <a:fillRect/>
          </a:stretch>
        </p:blipFill>
        <p:spPr>
          <a:xfrm>
            <a:off x="755733" y="5123651"/>
            <a:ext cx="1295400" cy="152400"/>
          </a:xfrm>
          <a:prstGeom prst="rect">
            <a:avLst/>
          </a:prstGeom>
        </p:spPr>
      </p:pic>
      <p:pic>
        <p:nvPicPr>
          <p:cNvPr id="5" name="Picture 4"/>
          <p:cNvPicPr>
            <a:picLocks noChangeAspect="1"/>
          </p:cNvPicPr>
          <p:nvPr/>
        </p:nvPicPr>
        <p:blipFill>
          <a:blip r:embed="rId5"/>
          <a:stretch>
            <a:fillRect/>
          </a:stretch>
        </p:blipFill>
        <p:spPr>
          <a:xfrm>
            <a:off x="304800" y="1196374"/>
            <a:ext cx="4956080" cy="3767138"/>
          </a:xfrm>
          <a:prstGeom prst="rect">
            <a:avLst/>
          </a:prstGeom>
        </p:spPr>
      </p:pic>
      <p:pic>
        <p:nvPicPr>
          <p:cNvPr id="6" name="Picture 5"/>
          <p:cNvPicPr>
            <a:picLocks noChangeAspect="1"/>
          </p:cNvPicPr>
          <p:nvPr/>
        </p:nvPicPr>
        <p:blipFill>
          <a:blip r:embed="rId6"/>
          <a:stretch>
            <a:fillRect/>
          </a:stretch>
        </p:blipFill>
        <p:spPr>
          <a:xfrm>
            <a:off x="2923537" y="5123651"/>
            <a:ext cx="1323975" cy="1019175"/>
          </a:xfrm>
          <a:prstGeom prst="rect">
            <a:avLst/>
          </a:prstGeom>
        </p:spPr>
      </p:pic>
    </p:spTree>
    <p:extLst>
      <p:ext uri="{BB962C8B-B14F-4D97-AF65-F5344CB8AC3E}">
        <p14:creationId xmlns:p14="http://schemas.microsoft.com/office/powerpoint/2010/main" val="30222994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38803"/>
            <a:ext cx="8839200" cy="954107"/>
          </a:xfrm>
          <a:prstGeom prst="rect">
            <a:avLst/>
          </a:prstGeom>
          <a:noFill/>
        </p:spPr>
        <p:txBody>
          <a:bodyPr wrap="square" rtlCol="0">
            <a:spAutoFit/>
          </a:bodyPr>
          <a:lstStyle/>
          <a:p>
            <a:r>
              <a:rPr lang="en-US" sz="3600" b="1" dirty="0" smtClean="0">
                <a:solidFill>
                  <a:schemeClr val="accent1"/>
                </a:solidFill>
              </a:rPr>
              <a:t>Election Day Predictions</a:t>
            </a:r>
            <a:endParaRPr lang="en-US" sz="3600" b="1" dirty="0">
              <a:solidFill>
                <a:schemeClr val="accent1"/>
              </a:solidFill>
            </a:endParaRPr>
          </a:p>
          <a:p>
            <a:r>
              <a:rPr lang="en-US" sz="2000" b="1" dirty="0" smtClean="0">
                <a:solidFill>
                  <a:schemeClr val="accent1"/>
                </a:solidFill>
              </a:rPr>
              <a:t>FiveThirtyEight.com</a:t>
            </a:r>
            <a:r>
              <a:rPr lang="en-US" sz="2000" b="1" dirty="0">
                <a:solidFill>
                  <a:schemeClr val="accent1"/>
                </a:solidFill>
              </a:rPr>
              <a:t>:  </a:t>
            </a:r>
            <a:r>
              <a:rPr lang="en-US" sz="2000" b="1" dirty="0" smtClean="0">
                <a:solidFill>
                  <a:schemeClr val="accent1"/>
                </a:solidFill>
              </a:rPr>
              <a:t>Final Forecast</a:t>
            </a:r>
            <a:endParaRPr lang="en-US" sz="2000" b="1" dirty="0">
              <a:solidFill>
                <a:schemeClr val="accent1"/>
              </a:solidFill>
            </a:endParaRPr>
          </a:p>
        </p:txBody>
      </p:sp>
      <p:sp>
        <p:nvSpPr>
          <p:cNvPr id="3" name="TextBox 2"/>
          <p:cNvSpPr txBox="1"/>
          <p:nvPr/>
        </p:nvSpPr>
        <p:spPr>
          <a:xfrm>
            <a:off x="5260880" y="1308295"/>
            <a:ext cx="3657600" cy="4801314"/>
          </a:xfrm>
          <a:prstGeom prst="rect">
            <a:avLst/>
          </a:prstGeom>
          <a:solidFill>
            <a:schemeClr val="accent1">
              <a:lumMod val="75000"/>
            </a:schemeClr>
          </a:solidFill>
          <a:ln>
            <a:solidFill>
              <a:schemeClr val="bg1"/>
            </a:solidFill>
          </a:ln>
        </p:spPr>
        <p:txBody>
          <a:bodyPr wrap="square" rtlCol="0">
            <a:spAutoFit/>
          </a:bodyPr>
          <a:lstStyle/>
          <a:p>
            <a:r>
              <a:rPr lang="en-US" dirty="0" smtClean="0">
                <a:solidFill>
                  <a:schemeClr val="bg1"/>
                </a:solidFill>
              </a:rPr>
              <a:t>FiveThirtyEight.com forecast that Biden had an 89% chance of winning the election, while Trump had a 10% likelihood of winning</a:t>
            </a:r>
          </a:p>
          <a:p>
            <a:endParaRPr lang="en-US" dirty="0">
              <a:solidFill>
                <a:schemeClr val="bg1"/>
              </a:solidFill>
            </a:endParaRPr>
          </a:p>
          <a:p>
            <a:r>
              <a:rPr lang="en-US" dirty="0" smtClean="0">
                <a:solidFill>
                  <a:schemeClr val="bg1"/>
                </a:solidFill>
              </a:rPr>
              <a:t>In 2016, “538” forecast that Hillary Clinton had a 73% chance of victory, yet Trump still won that election</a:t>
            </a:r>
          </a:p>
          <a:p>
            <a:endParaRPr lang="en-US" dirty="0">
              <a:solidFill>
                <a:schemeClr val="bg1"/>
              </a:solidFill>
            </a:endParaRPr>
          </a:p>
          <a:p>
            <a:r>
              <a:rPr lang="en-US" dirty="0" smtClean="0">
                <a:solidFill>
                  <a:schemeClr val="bg1"/>
                </a:solidFill>
              </a:rPr>
              <a:t>One day prior to the 2020 election, “538” posted a statement that Trump still had a narrow path to victory, but on Election Day, it turned out that “538” predicted the correct winner in 2020</a:t>
            </a:r>
            <a:endParaRPr lang="en-US" dirty="0">
              <a:solidFill>
                <a:schemeClr val="bg1"/>
              </a:solidFill>
            </a:endParaRPr>
          </a:p>
        </p:txBody>
      </p:sp>
      <p:pic>
        <p:nvPicPr>
          <p:cNvPr id="9" name="Picture 8"/>
          <p:cNvPicPr>
            <a:picLocks noChangeAspect="1"/>
          </p:cNvPicPr>
          <p:nvPr/>
        </p:nvPicPr>
        <p:blipFill>
          <a:blip r:embed="rId3"/>
          <a:stretch>
            <a:fillRect/>
          </a:stretch>
        </p:blipFill>
        <p:spPr>
          <a:xfrm>
            <a:off x="304800" y="1308295"/>
            <a:ext cx="4843058" cy="3949505"/>
          </a:xfrm>
          <a:prstGeom prst="rect">
            <a:avLst/>
          </a:prstGeom>
        </p:spPr>
      </p:pic>
      <p:cxnSp>
        <p:nvCxnSpPr>
          <p:cNvPr id="5" name="Straight Arrow Connector 4"/>
          <p:cNvCxnSpPr/>
          <p:nvPr/>
        </p:nvCxnSpPr>
        <p:spPr>
          <a:xfrm flipH="1" flipV="1">
            <a:off x="3124200" y="3810000"/>
            <a:ext cx="533400" cy="16764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24100" y="5486400"/>
            <a:ext cx="2667000" cy="738664"/>
          </a:xfrm>
          <a:prstGeom prst="rect">
            <a:avLst/>
          </a:prstGeom>
          <a:solidFill>
            <a:schemeClr val="tx2">
              <a:lumMod val="20000"/>
              <a:lumOff val="80000"/>
            </a:schemeClr>
          </a:solidFill>
        </p:spPr>
        <p:txBody>
          <a:bodyPr wrap="square" rtlCol="0">
            <a:spAutoFit/>
          </a:bodyPr>
          <a:lstStyle/>
          <a:p>
            <a:r>
              <a:rPr lang="en-US" sz="1400" dirty="0" smtClean="0"/>
              <a:t>Biden’s actual election victory was close to this point in the range of possibilities</a:t>
            </a:r>
            <a:endParaRPr lang="en-US" sz="1400" dirty="0"/>
          </a:p>
        </p:txBody>
      </p:sp>
    </p:spTree>
    <p:extLst>
      <p:ext uri="{BB962C8B-B14F-4D97-AF65-F5344CB8AC3E}">
        <p14:creationId xmlns:p14="http://schemas.microsoft.com/office/powerpoint/2010/main" val="41054981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38803"/>
            <a:ext cx="8839200" cy="954107"/>
          </a:xfrm>
          <a:prstGeom prst="rect">
            <a:avLst/>
          </a:prstGeom>
          <a:noFill/>
        </p:spPr>
        <p:txBody>
          <a:bodyPr wrap="square" rtlCol="0">
            <a:spAutoFit/>
          </a:bodyPr>
          <a:lstStyle/>
          <a:p>
            <a:r>
              <a:rPr lang="en-US" sz="3600" b="1" dirty="0" smtClean="0">
                <a:solidFill>
                  <a:schemeClr val="accent1"/>
                </a:solidFill>
              </a:rPr>
              <a:t>2020 Election Results</a:t>
            </a:r>
            <a:endParaRPr lang="en-US" sz="3600" b="1" dirty="0">
              <a:solidFill>
                <a:schemeClr val="accent1"/>
              </a:solidFill>
            </a:endParaRPr>
          </a:p>
          <a:p>
            <a:r>
              <a:rPr lang="en-US" sz="2000" b="1" dirty="0" smtClean="0">
                <a:solidFill>
                  <a:schemeClr val="accent1"/>
                </a:solidFill>
              </a:rPr>
              <a:t>The Electoral Vote</a:t>
            </a:r>
            <a:endParaRPr lang="en-US" sz="2000" b="1" dirty="0">
              <a:solidFill>
                <a:schemeClr val="accent1"/>
              </a:solidFill>
            </a:endParaRPr>
          </a:p>
        </p:txBody>
      </p:sp>
      <p:sp>
        <p:nvSpPr>
          <p:cNvPr id="3" name="TextBox 2"/>
          <p:cNvSpPr txBox="1"/>
          <p:nvPr/>
        </p:nvSpPr>
        <p:spPr>
          <a:xfrm>
            <a:off x="6258835" y="2379770"/>
            <a:ext cx="2691201" cy="3539430"/>
          </a:xfrm>
          <a:prstGeom prst="rect">
            <a:avLst/>
          </a:prstGeom>
          <a:solidFill>
            <a:schemeClr val="tx2">
              <a:lumMod val="75000"/>
            </a:schemeClr>
          </a:solidFill>
          <a:ln>
            <a:solidFill>
              <a:schemeClr val="bg1"/>
            </a:solidFill>
          </a:ln>
        </p:spPr>
        <p:txBody>
          <a:bodyPr wrap="square" rtlCol="0">
            <a:spAutoFit/>
          </a:bodyPr>
          <a:lstStyle/>
          <a:p>
            <a:r>
              <a:rPr lang="en-US" sz="1600" dirty="0" smtClean="0">
                <a:solidFill>
                  <a:schemeClr val="bg1"/>
                </a:solidFill>
              </a:rPr>
              <a:t>In 2020, Biden flipped Arizona, Georgia, Wisconsin, Michigan, and Pennsylvania, all states that Trump had won in 2016</a:t>
            </a:r>
          </a:p>
          <a:p>
            <a:endParaRPr lang="en-US" sz="1600" dirty="0">
              <a:solidFill>
                <a:schemeClr val="bg1"/>
              </a:solidFill>
            </a:endParaRPr>
          </a:p>
          <a:p>
            <a:r>
              <a:rPr lang="en-US" sz="1600" dirty="0" smtClean="0">
                <a:solidFill>
                  <a:schemeClr val="bg1"/>
                </a:solidFill>
              </a:rPr>
              <a:t>Biden also flipped NE-2, a district Trump had won in 2016</a:t>
            </a:r>
          </a:p>
          <a:p>
            <a:endParaRPr lang="en-US" sz="1600" dirty="0">
              <a:solidFill>
                <a:schemeClr val="bg1"/>
              </a:solidFill>
            </a:endParaRPr>
          </a:p>
          <a:p>
            <a:r>
              <a:rPr lang="en-US" sz="1600" dirty="0" smtClean="0">
                <a:solidFill>
                  <a:schemeClr val="bg1"/>
                </a:solidFill>
              </a:rPr>
              <a:t>Biden’s 306 to 232 victory was the exact same margin by which Trump defeated Hillary Clinton in 2016</a:t>
            </a:r>
            <a:endParaRPr lang="en-US" sz="1600" dirty="0">
              <a:solidFill>
                <a:schemeClr val="bg1"/>
              </a:solidFill>
            </a:endParaRPr>
          </a:p>
        </p:txBody>
      </p:sp>
      <p:pic>
        <p:nvPicPr>
          <p:cNvPr id="4" name="Picture 3"/>
          <p:cNvPicPr>
            <a:picLocks noChangeAspect="1"/>
          </p:cNvPicPr>
          <p:nvPr/>
        </p:nvPicPr>
        <p:blipFill>
          <a:blip r:embed="rId3"/>
          <a:stretch>
            <a:fillRect/>
          </a:stretch>
        </p:blipFill>
        <p:spPr>
          <a:xfrm>
            <a:off x="762000" y="1192910"/>
            <a:ext cx="7467600" cy="1176343"/>
          </a:xfrm>
          <a:prstGeom prst="rect">
            <a:avLst/>
          </a:prstGeom>
        </p:spPr>
      </p:pic>
      <p:pic>
        <p:nvPicPr>
          <p:cNvPr id="5" name="Picture 4"/>
          <p:cNvPicPr>
            <a:picLocks noChangeAspect="1"/>
          </p:cNvPicPr>
          <p:nvPr/>
        </p:nvPicPr>
        <p:blipFill>
          <a:blip r:embed="rId4"/>
          <a:stretch>
            <a:fillRect/>
          </a:stretch>
        </p:blipFill>
        <p:spPr>
          <a:xfrm>
            <a:off x="775855" y="2369253"/>
            <a:ext cx="5434489" cy="3993526"/>
          </a:xfrm>
          <a:prstGeom prst="rect">
            <a:avLst/>
          </a:prstGeom>
        </p:spPr>
      </p:pic>
    </p:spTree>
    <p:extLst>
      <p:ext uri="{BB962C8B-B14F-4D97-AF65-F5344CB8AC3E}">
        <p14:creationId xmlns:p14="http://schemas.microsoft.com/office/powerpoint/2010/main" val="12704973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199" y="228600"/>
            <a:ext cx="8277225" cy="954107"/>
          </a:xfrm>
          <a:prstGeom prst="rect">
            <a:avLst/>
          </a:prstGeom>
          <a:noFill/>
        </p:spPr>
        <p:txBody>
          <a:bodyPr wrap="square" rtlCol="0">
            <a:spAutoFit/>
          </a:bodyPr>
          <a:lstStyle/>
          <a:p>
            <a:r>
              <a:rPr lang="en-US" sz="3600" b="1" dirty="0" smtClean="0">
                <a:solidFill>
                  <a:schemeClr val="accent1"/>
                </a:solidFill>
              </a:rPr>
              <a:t>The 2020 Election Results</a:t>
            </a:r>
            <a:br>
              <a:rPr lang="en-US" sz="3600" b="1" dirty="0" smtClean="0">
                <a:solidFill>
                  <a:schemeClr val="accent1"/>
                </a:solidFill>
              </a:rPr>
            </a:br>
            <a:r>
              <a:rPr lang="en-US" sz="2000" b="1" dirty="0" smtClean="0">
                <a:solidFill>
                  <a:schemeClr val="accent1"/>
                </a:solidFill>
              </a:rPr>
              <a:t>Real Clear Politics Summary</a:t>
            </a:r>
            <a:endParaRPr lang="en-US" sz="2000" b="1" dirty="0">
              <a:solidFill>
                <a:schemeClr val="accent1"/>
              </a:solidFill>
            </a:endParaRPr>
          </a:p>
        </p:txBody>
      </p:sp>
      <p:sp>
        <p:nvSpPr>
          <p:cNvPr id="9" name="TextBox 8"/>
          <p:cNvSpPr txBox="1"/>
          <p:nvPr/>
        </p:nvSpPr>
        <p:spPr>
          <a:xfrm>
            <a:off x="543560" y="1250969"/>
            <a:ext cx="3727699" cy="646331"/>
          </a:xfrm>
          <a:prstGeom prst="rect">
            <a:avLst/>
          </a:prstGeom>
          <a:solidFill>
            <a:schemeClr val="tx1"/>
          </a:solidFill>
        </p:spPr>
        <p:txBody>
          <a:bodyPr wrap="square" rtlCol="0">
            <a:spAutoFit/>
          </a:bodyPr>
          <a:lstStyle/>
          <a:p>
            <a:pPr algn="ctr"/>
            <a:r>
              <a:rPr lang="en-US" b="1" dirty="0" smtClean="0">
                <a:solidFill>
                  <a:schemeClr val="bg1"/>
                </a:solidFill>
              </a:rPr>
              <a:t>National and Battleground State Results</a:t>
            </a:r>
            <a:endParaRPr lang="en-US" b="1" dirty="0">
              <a:solidFill>
                <a:schemeClr val="bg1"/>
              </a:solidFill>
            </a:endParaRPr>
          </a:p>
        </p:txBody>
      </p:sp>
      <p:sp>
        <p:nvSpPr>
          <p:cNvPr id="6" name="AutoShape 2" descr="2020 final polling I.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492249" y="1927780"/>
            <a:ext cx="3830320" cy="4456430"/>
          </a:xfrm>
          <a:prstGeom prst="rect">
            <a:avLst/>
          </a:prstGeom>
        </p:spPr>
      </p:pic>
      <p:sp>
        <p:nvSpPr>
          <p:cNvPr id="3" name="TextBox 2"/>
          <p:cNvSpPr txBox="1"/>
          <p:nvPr/>
        </p:nvSpPr>
        <p:spPr>
          <a:xfrm>
            <a:off x="5151120" y="2514600"/>
            <a:ext cx="3048000" cy="461665"/>
          </a:xfrm>
          <a:prstGeom prst="rect">
            <a:avLst/>
          </a:prstGeom>
          <a:solidFill>
            <a:schemeClr val="accent1">
              <a:lumMod val="50000"/>
            </a:schemeClr>
          </a:solidFill>
        </p:spPr>
        <p:txBody>
          <a:bodyPr wrap="square" rtlCol="0">
            <a:spAutoFit/>
          </a:bodyPr>
          <a:lstStyle/>
          <a:p>
            <a:r>
              <a:rPr lang="en-US" sz="1200" dirty="0" smtClean="0">
                <a:solidFill>
                  <a:schemeClr val="bg1"/>
                </a:solidFill>
              </a:rPr>
              <a:t>Biden won by a comfortable margin in the popular vote nationwide</a:t>
            </a:r>
            <a:endParaRPr lang="en-US" sz="1200" dirty="0">
              <a:solidFill>
                <a:schemeClr val="bg1"/>
              </a:solidFill>
            </a:endParaRPr>
          </a:p>
        </p:txBody>
      </p:sp>
      <p:sp>
        <p:nvSpPr>
          <p:cNvPr id="11" name="TextBox 10"/>
          <p:cNvSpPr txBox="1"/>
          <p:nvPr/>
        </p:nvSpPr>
        <p:spPr>
          <a:xfrm>
            <a:off x="5151120" y="3200400"/>
            <a:ext cx="3048000" cy="461665"/>
          </a:xfrm>
          <a:prstGeom prst="rect">
            <a:avLst/>
          </a:prstGeom>
          <a:solidFill>
            <a:schemeClr val="accent1">
              <a:lumMod val="50000"/>
            </a:schemeClr>
          </a:solidFill>
        </p:spPr>
        <p:txBody>
          <a:bodyPr wrap="square" rtlCol="0">
            <a:spAutoFit/>
          </a:bodyPr>
          <a:lstStyle/>
          <a:p>
            <a:r>
              <a:rPr lang="en-US" sz="1200" dirty="0" smtClean="0">
                <a:solidFill>
                  <a:schemeClr val="bg1"/>
                </a:solidFill>
              </a:rPr>
              <a:t>The split in the popular vote in the battleground states was very close</a:t>
            </a:r>
            <a:endParaRPr lang="en-US" sz="1200" dirty="0">
              <a:solidFill>
                <a:schemeClr val="bg1"/>
              </a:solidFill>
            </a:endParaRPr>
          </a:p>
        </p:txBody>
      </p:sp>
      <p:cxnSp>
        <p:nvCxnSpPr>
          <p:cNvPr id="8" name="Straight Arrow Connector 7"/>
          <p:cNvCxnSpPr>
            <a:stCxn id="3" idx="1"/>
          </p:cNvCxnSpPr>
          <p:nvPr/>
        </p:nvCxnSpPr>
        <p:spPr>
          <a:xfrm flipH="1">
            <a:off x="4114800" y="2745433"/>
            <a:ext cx="1036320" cy="3787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1" idx="1"/>
          </p:cNvCxnSpPr>
          <p:nvPr/>
        </p:nvCxnSpPr>
        <p:spPr>
          <a:xfrm flipH="1" flipV="1">
            <a:off x="4114800" y="3309313"/>
            <a:ext cx="1036320" cy="1219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71440" y="3984992"/>
            <a:ext cx="3048000" cy="646331"/>
          </a:xfrm>
          <a:prstGeom prst="rect">
            <a:avLst/>
          </a:prstGeom>
          <a:solidFill>
            <a:schemeClr val="bg2">
              <a:lumMod val="10000"/>
            </a:schemeClr>
          </a:solidFill>
        </p:spPr>
        <p:txBody>
          <a:bodyPr wrap="square" rtlCol="0">
            <a:spAutoFit/>
          </a:bodyPr>
          <a:lstStyle/>
          <a:p>
            <a:r>
              <a:rPr lang="en-US" sz="1200" dirty="0" smtClean="0">
                <a:solidFill>
                  <a:schemeClr val="bg1"/>
                </a:solidFill>
              </a:rPr>
              <a:t>The RCP average polling called some states within 1%, which is about as accurate as we can hope for polling data</a:t>
            </a:r>
            <a:endParaRPr lang="en-US" sz="1200" dirty="0">
              <a:solidFill>
                <a:schemeClr val="bg1"/>
              </a:solidFill>
            </a:endParaRPr>
          </a:p>
        </p:txBody>
      </p:sp>
      <p:cxnSp>
        <p:nvCxnSpPr>
          <p:cNvPr id="16" name="Straight Arrow Connector 15"/>
          <p:cNvCxnSpPr/>
          <p:nvPr/>
        </p:nvCxnSpPr>
        <p:spPr>
          <a:xfrm flipH="1">
            <a:off x="4114800" y="4538991"/>
            <a:ext cx="1036320" cy="1318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114800" y="4132928"/>
            <a:ext cx="1036320" cy="23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114800" y="4308157"/>
            <a:ext cx="1029651" cy="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171440" y="5029200"/>
            <a:ext cx="3048000" cy="830997"/>
          </a:xfrm>
          <a:prstGeom prst="rect">
            <a:avLst/>
          </a:prstGeom>
          <a:solidFill>
            <a:schemeClr val="bg2">
              <a:lumMod val="10000"/>
            </a:schemeClr>
          </a:solidFill>
        </p:spPr>
        <p:txBody>
          <a:bodyPr wrap="square" rtlCol="0">
            <a:spAutoFit/>
          </a:bodyPr>
          <a:lstStyle/>
          <a:p>
            <a:r>
              <a:rPr lang="en-US" sz="1200" dirty="0" smtClean="0">
                <a:solidFill>
                  <a:schemeClr val="bg1"/>
                </a:solidFill>
              </a:rPr>
              <a:t>While the RCP average polling was off by 4% to 7% in other states, which falls way below our expectations for accuracy in polling data</a:t>
            </a:r>
            <a:endParaRPr lang="en-US" sz="1200" dirty="0">
              <a:solidFill>
                <a:schemeClr val="bg1"/>
              </a:solidFill>
            </a:endParaRPr>
          </a:p>
        </p:txBody>
      </p:sp>
      <p:cxnSp>
        <p:nvCxnSpPr>
          <p:cNvPr id="27" name="Straight Arrow Connector 26"/>
          <p:cNvCxnSpPr/>
          <p:nvPr/>
        </p:nvCxnSpPr>
        <p:spPr>
          <a:xfrm flipH="1" flipV="1">
            <a:off x="4128294" y="5383801"/>
            <a:ext cx="1029651" cy="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4114799" y="5571443"/>
            <a:ext cx="1029651" cy="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114800" y="5715320"/>
            <a:ext cx="1039812" cy="228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4114799" y="5052601"/>
            <a:ext cx="1041402" cy="146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8112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304800" y="1295400"/>
            <a:ext cx="8459624" cy="5029200"/>
          </a:xfrm>
          <a:ln>
            <a:noFill/>
          </a:ln>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0" indent="0">
              <a:buNone/>
            </a:pPr>
            <a:r>
              <a:rPr lang="en-US" b="1" dirty="0" smtClean="0">
                <a:solidFill>
                  <a:schemeClr val="tx1"/>
                </a:solidFill>
              </a:rPr>
              <a:t>Why Biden Won?</a:t>
            </a:r>
          </a:p>
          <a:p>
            <a:pPr lvl="1">
              <a:buFont typeface="Wingdings" panose="05000000000000000000" pitchFamily="2" charset="2"/>
              <a:buChar char="§"/>
            </a:pPr>
            <a:r>
              <a:rPr lang="en-US" b="1" u="sng" dirty="0" smtClean="0">
                <a:solidFill>
                  <a:schemeClr val="accent1"/>
                </a:solidFill>
              </a:rPr>
              <a:t>A Simple Explanation</a:t>
            </a:r>
            <a:r>
              <a:rPr lang="en-US" dirty="0" smtClean="0">
                <a:solidFill>
                  <a:schemeClr val="tx1"/>
                </a:solidFill>
              </a:rPr>
              <a:t>:  </a:t>
            </a:r>
            <a:r>
              <a:rPr lang="en-US" dirty="0" smtClean="0">
                <a:solidFill>
                  <a:schemeClr val="tx1"/>
                </a:solidFill>
              </a:rPr>
              <a:t>80 </a:t>
            </a:r>
            <a:r>
              <a:rPr lang="en-US" dirty="0" smtClean="0">
                <a:solidFill>
                  <a:schemeClr val="tx1"/>
                </a:solidFill>
              </a:rPr>
              <a:t>million Democratic voters tired of Trump’s twitter rants and mean and childish attacks on his political opponents (while </a:t>
            </a:r>
            <a:r>
              <a:rPr lang="en-US" dirty="0" smtClean="0">
                <a:solidFill>
                  <a:schemeClr val="tx1"/>
                </a:solidFill>
              </a:rPr>
              <a:t>74 </a:t>
            </a:r>
            <a:r>
              <a:rPr lang="en-US" dirty="0" smtClean="0">
                <a:solidFill>
                  <a:schemeClr val="tx1"/>
                </a:solidFill>
              </a:rPr>
              <a:t>million Republican voters appreciated Trump’s defiance of “the swamp”)</a:t>
            </a:r>
          </a:p>
          <a:p>
            <a:pPr lvl="1">
              <a:buFont typeface="Wingdings" panose="05000000000000000000" pitchFamily="2" charset="2"/>
              <a:buChar char="§"/>
            </a:pPr>
            <a:r>
              <a:rPr lang="en-US" b="1" u="sng" dirty="0" smtClean="0">
                <a:solidFill>
                  <a:schemeClr val="accent1"/>
                </a:solidFill>
              </a:rPr>
              <a:t>Perhaps a Better Explanation</a:t>
            </a:r>
            <a:r>
              <a:rPr lang="en-US" dirty="0" smtClean="0">
                <a:solidFill>
                  <a:schemeClr val="tx1"/>
                </a:solidFill>
              </a:rPr>
              <a:t>:  Biden matched-up better against Trump in 2020 than Hillary Clinton did in 2016</a:t>
            </a:r>
          </a:p>
          <a:p>
            <a:pPr lvl="2">
              <a:buFont typeface="Wingdings" panose="05000000000000000000" pitchFamily="2" charset="2"/>
              <a:buChar char="§"/>
            </a:pPr>
            <a:r>
              <a:rPr lang="en-US" b="1" u="sng" dirty="0" smtClean="0">
                <a:solidFill>
                  <a:schemeClr val="tx1"/>
                </a:solidFill>
              </a:rPr>
              <a:t>Valence Issues (Character Traits)</a:t>
            </a:r>
          </a:p>
          <a:p>
            <a:pPr lvl="4">
              <a:buFont typeface="Wingdings" panose="05000000000000000000" pitchFamily="2" charset="2"/>
              <a:buChar char="§"/>
            </a:pPr>
            <a:r>
              <a:rPr lang="en-US" b="1" u="sng" dirty="0" smtClean="0">
                <a:solidFill>
                  <a:schemeClr val="accent1"/>
                </a:solidFill>
              </a:rPr>
              <a:t>Empathy in a Crisis</a:t>
            </a:r>
            <a:r>
              <a:rPr lang="en-US" dirty="0" smtClean="0">
                <a:solidFill>
                  <a:schemeClr val="tx1"/>
                </a:solidFill>
              </a:rPr>
              <a:t> – Biden is empathic of others who have experienced tragedy, having lost his first wife and daughter in a traffic accident, and empathy is preferred during a pandemic</a:t>
            </a:r>
          </a:p>
          <a:p>
            <a:pPr lvl="4">
              <a:buFont typeface="Wingdings" panose="05000000000000000000" pitchFamily="2" charset="2"/>
              <a:buChar char="§"/>
            </a:pPr>
            <a:r>
              <a:rPr lang="en-US" b="1" u="sng" dirty="0" smtClean="0">
                <a:solidFill>
                  <a:schemeClr val="accent1"/>
                </a:solidFill>
              </a:rPr>
              <a:t>Allegations of Corruption</a:t>
            </a:r>
            <a:r>
              <a:rPr lang="en-US" b="1" dirty="0" smtClean="0">
                <a:solidFill>
                  <a:schemeClr val="accent1"/>
                </a:solidFill>
              </a:rPr>
              <a:t> </a:t>
            </a:r>
            <a:r>
              <a:rPr lang="en-US" dirty="0" smtClean="0">
                <a:solidFill>
                  <a:schemeClr val="tx1"/>
                </a:solidFill>
              </a:rPr>
              <a:t>– The perception that Biden had used his position in government to enrich his family (son + brother) was </a:t>
            </a:r>
            <a:r>
              <a:rPr lang="en-US" i="1" dirty="0" smtClean="0">
                <a:solidFill>
                  <a:schemeClr val="tx1"/>
                </a:solidFill>
              </a:rPr>
              <a:t>neutralized</a:t>
            </a:r>
            <a:r>
              <a:rPr lang="en-US" dirty="0" smtClean="0">
                <a:solidFill>
                  <a:schemeClr val="tx1"/>
                </a:solidFill>
              </a:rPr>
              <a:t> by Trump’s using his position in business to enrich his family</a:t>
            </a:r>
          </a:p>
          <a:p>
            <a:pPr lvl="4">
              <a:buFont typeface="Wingdings" panose="05000000000000000000" pitchFamily="2" charset="2"/>
              <a:buChar char="§"/>
            </a:pPr>
            <a:r>
              <a:rPr lang="en-US" b="1" u="sng" dirty="0" smtClean="0">
                <a:solidFill>
                  <a:schemeClr val="accent1"/>
                </a:solidFill>
              </a:rPr>
              <a:t>Health</a:t>
            </a:r>
            <a:r>
              <a:rPr lang="en-US" dirty="0" smtClean="0">
                <a:solidFill>
                  <a:schemeClr val="tx1"/>
                </a:solidFill>
              </a:rPr>
              <a:t> – There are suspicions that Biden has early signs of dementia, but Biden never had a serious “senior moment” during the campaign, so Biden’s mental acuity exceeded the expectations set by his detractors</a:t>
            </a:r>
          </a:p>
          <a:p>
            <a:pPr lvl="2">
              <a:buFont typeface="Wingdings" panose="05000000000000000000" pitchFamily="2" charset="2"/>
              <a:buChar char="§"/>
            </a:pPr>
            <a:r>
              <a:rPr lang="en-US" b="1" u="sng" dirty="0" smtClean="0">
                <a:solidFill>
                  <a:schemeClr val="tx1"/>
                </a:solidFill>
              </a:rPr>
              <a:t>Policy Issues </a:t>
            </a:r>
          </a:p>
          <a:p>
            <a:pPr lvl="4">
              <a:buFont typeface="Wingdings" panose="05000000000000000000" pitchFamily="2" charset="2"/>
              <a:buChar char="§"/>
            </a:pPr>
            <a:r>
              <a:rPr lang="en-US" b="1" u="sng" dirty="0" smtClean="0">
                <a:solidFill>
                  <a:schemeClr val="accent1"/>
                </a:solidFill>
              </a:rPr>
              <a:t>Coronavirus</a:t>
            </a:r>
            <a:r>
              <a:rPr lang="en-US" dirty="0" smtClean="0">
                <a:solidFill>
                  <a:schemeClr val="tx1"/>
                </a:solidFill>
              </a:rPr>
              <a:t> – Both candidates drew a clear line on their respective approaches to the coronavirus, Trump showing no </a:t>
            </a:r>
            <a:r>
              <a:rPr lang="en-US" dirty="0" smtClean="0">
                <a:solidFill>
                  <a:schemeClr val="tx1"/>
                </a:solidFill>
              </a:rPr>
              <a:t>fear (no more lockdowns), </a:t>
            </a:r>
            <a:r>
              <a:rPr lang="en-US" dirty="0" smtClean="0">
                <a:solidFill>
                  <a:schemeClr val="tx1"/>
                </a:solidFill>
              </a:rPr>
              <a:t>Biden being more cautious (and empathetic</a:t>
            </a:r>
            <a:r>
              <a:rPr lang="en-US" dirty="0" smtClean="0">
                <a:solidFill>
                  <a:schemeClr val="tx1"/>
                </a:solidFill>
              </a:rPr>
              <a:t>) (follow CDC guidelines), </a:t>
            </a:r>
            <a:r>
              <a:rPr lang="en-US" dirty="0" smtClean="0">
                <a:solidFill>
                  <a:schemeClr val="tx1"/>
                </a:solidFill>
              </a:rPr>
              <a:t>and the voting public was more comfortable with being more cautious (and empathy is a great trait to have in a crisis)</a:t>
            </a:r>
          </a:p>
          <a:p>
            <a:pPr lvl="4">
              <a:buFont typeface="Wingdings" panose="05000000000000000000" pitchFamily="2" charset="2"/>
              <a:buChar char="§"/>
            </a:pPr>
            <a:r>
              <a:rPr lang="en-US" b="1" u="sng" dirty="0" smtClean="0">
                <a:solidFill>
                  <a:schemeClr val="accent1"/>
                </a:solidFill>
              </a:rPr>
              <a:t>Violence in the Streets </a:t>
            </a:r>
            <a:r>
              <a:rPr lang="en-US" dirty="0" smtClean="0">
                <a:solidFill>
                  <a:schemeClr val="tx1"/>
                </a:solidFill>
              </a:rPr>
              <a:t>– Biden was slow to weigh-in on the protests, looting and violence post-George Floyd, but ultimately, Biden </a:t>
            </a:r>
            <a:r>
              <a:rPr lang="en-US" i="1" dirty="0" smtClean="0">
                <a:solidFill>
                  <a:schemeClr val="tx1"/>
                </a:solidFill>
              </a:rPr>
              <a:t>neutralized</a:t>
            </a:r>
            <a:r>
              <a:rPr lang="en-US" dirty="0" smtClean="0">
                <a:solidFill>
                  <a:schemeClr val="tx1"/>
                </a:solidFill>
              </a:rPr>
              <a:t> Trump’s potential advantage by agreeing that violence is unacceptable</a:t>
            </a:r>
          </a:p>
        </p:txBody>
      </p:sp>
      <p:sp>
        <p:nvSpPr>
          <p:cNvPr id="6" name="TextBox 5"/>
          <p:cNvSpPr txBox="1"/>
          <p:nvPr/>
        </p:nvSpPr>
        <p:spPr>
          <a:xfrm>
            <a:off x="304800" y="238803"/>
            <a:ext cx="8839200" cy="954107"/>
          </a:xfrm>
          <a:prstGeom prst="rect">
            <a:avLst/>
          </a:prstGeom>
          <a:noFill/>
        </p:spPr>
        <p:txBody>
          <a:bodyPr wrap="square" rtlCol="0">
            <a:spAutoFit/>
          </a:bodyPr>
          <a:lstStyle/>
          <a:p>
            <a:r>
              <a:rPr lang="en-US" sz="3600" b="1" dirty="0" smtClean="0">
                <a:solidFill>
                  <a:schemeClr val="accent1"/>
                </a:solidFill>
              </a:rPr>
              <a:t>2020 Presidential Election </a:t>
            </a:r>
            <a:br>
              <a:rPr lang="en-US" sz="3600" b="1" dirty="0" smtClean="0">
                <a:solidFill>
                  <a:schemeClr val="accent1"/>
                </a:solidFill>
              </a:rPr>
            </a:br>
            <a:r>
              <a:rPr lang="en-US" sz="2000" b="1" dirty="0" smtClean="0">
                <a:solidFill>
                  <a:schemeClr val="accent1"/>
                </a:solidFill>
              </a:rPr>
              <a:t>Why Joe Biden Defeated Donald Trump</a:t>
            </a:r>
            <a:endParaRPr lang="en-US" sz="2000" b="1" dirty="0">
              <a:solidFill>
                <a:schemeClr val="accent1"/>
              </a:solidFill>
            </a:endParaRPr>
          </a:p>
        </p:txBody>
      </p:sp>
    </p:spTree>
    <p:extLst>
      <p:ext uri="{BB962C8B-B14F-4D97-AF65-F5344CB8AC3E}">
        <p14:creationId xmlns:p14="http://schemas.microsoft.com/office/powerpoint/2010/main" val="11976716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How Accurate were the Polls?</a:t>
            </a:r>
          </a:p>
        </p:txBody>
      </p:sp>
      <p:sp>
        <p:nvSpPr>
          <p:cNvPr id="3" name="Title 2"/>
          <p:cNvSpPr>
            <a:spLocks noGrp="1"/>
          </p:cNvSpPr>
          <p:nvPr>
            <p:ph type="title"/>
          </p:nvPr>
        </p:nvSpPr>
        <p:spPr/>
        <p:txBody>
          <a:bodyPr/>
          <a:lstStyle/>
          <a:p>
            <a:r>
              <a:rPr lang="en-US" dirty="0" smtClean="0"/>
              <a:t>Post-Election Analysis</a:t>
            </a:r>
            <a:endParaRPr lang="en-US" dirty="0"/>
          </a:p>
        </p:txBody>
      </p:sp>
    </p:spTree>
    <p:extLst>
      <p:ext uri="{BB962C8B-B14F-4D97-AF65-F5344CB8AC3E}">
        <p14:creationId xmlns:p14="http://schemas.microsoft.com/office/powerpoint/2010/main" val="38369068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Campaign</a:t>
            </a:r>
          </a:p>
          <a:p>
            <a:r>
              <a:rPr lang="en-US" sz="2000" b="1" dirty="0">
                <a:solidFill>
                  <a:schemeClr val="accent1"/>
                </a:solidFill>
              </a:rPr>
              <a:t>Real Clear Politics (RCP) National Average</a:t>
            </a:r>
          </a:p>
        </p:txBody>
      </p:sp>
      <p:sp>
        <p:nvSpPr>
          <p:cNvPr id="7" name="TextBox 6"/>
          <p:cNvSpPr txBox="1"/>
          <p:nvPr/>
        </p:nvSpPr>
        <p:spPr>
          <a:xfrm>
            <a:off x="838199" y="1217711"/>
            <a:ext cx="7548563" cy="830997"/>
          </a:xfrm>
          <a:prstGeom prst="rect">
            <a:avLst/>
          </a:prstGeom>
          <a:solidFill>
            <a:schemeClr val="accent2">
              <a:lumMod val="20000"/>
              <a:lumOff val="80000"/>
            </a:schemeClr>
          </a:solidFill>
        </p:spPr>
        <p:txBody>
          <a:bodyPr wrap="square" rtlCol="0">
            <a:spAutoFit/>
          </a:bodyPr>
          <a:lstStyle/>
          <a:p>
            <a:r>
              <a:rPr lang="en-US" sz="1600" dirty="0" smtClean="0"/>
              <a:t>The RCP </a:t>
            </a:r>
            <a:r>
              <a:rPr lang="en-US" sz="1600" dirty="0"/>
              <a:t>national average poll </a:t>
            </a:r>
            <a:r>
              <a:rPr lang="en-US" sz="1600" dirty="0" smtClean="0"/>
              <a:t>over-predicted Biden’s share of the vote by 3.6%.  However, unlike </a:t>
            </a:r>
            <a:r>
              <a:rPr lang="en-US" sz="1600" dirty="0"/>
              <a:t>in 2016, in 2020, the RCP national average </a:t>
            </a:r>
            <a:r>
              <a:rPr lang="en-US" sz="1600" dirty="0" smtClean="0"/>
              <a:t>poll called </a:t>
            </a:r>
            <a:r>
              <a:rPr lang="en-US" sz="1600" dirty="0"/>
              <a:t>the right winner (Biden), while in 2016, it incorrectly had Hillary Clinton winning</a:t>
            </a:r>
            <a:r>
              <a:rPr lang="en-US" sz="1600" dirty="0" smtClean="0"/>
              <a:t>.  </a:t>
            </a:r>
          </a:p>
        </p:txBody>
      </p:sp>
      <p:pic>
        <p:nvPicPr>
          <p:cNvPr id="2" name="Picture 1">
            <a:extLst>
              <a:ext uri="{FF2B5EF4-FFF2-40B4-BE49-F238E27FC236}">
                <a16:creationId xmlns="" xmlns:a16="http://schemas.microsoft.com/office/drawing/2014/main" id="{2EDC0D5E-B03C-47AC-8856-6D8A7907E679}"/>
              </a:ext>
            </a:extLst>
          </p:cNvPr>
          <p:cNvPicPr>
            <a:picLocks noChangeAspect="1"/>
          </p:cNvPicPr>
          <p:nvPr/>
        </p:nvPicPr>
        <p:blipFill>
          <a:blip r:embed="rId3"/>
          <a:stretch>
            <a:fillRect/>
          </a:stretch>
        </p:blipFill>
        <p:spPr>
          <a:xfrm>
            <a:off x="690451" y="2794575"/>
            <a:ext cx="7844057" cy="3445687"/>
          </a:xfrm>
          <a:prstGeom prst="rect">
            <a:avLst/>
          </a:prstGeom>
        </p:spPr>
      </p:pic>
      <p:sp>
        <p:nvSpPr>
          <p:cNvPr id="3" name="TextBox 2"/>
          <p:cNvSpPr txBox="1"/>
          <p:nvPr/>
        </p:nvSpPr>
        <p:spPr>
          <a:xfrm>
            <a:off x="838200" y="2209800"/>
            <a:ext cx="7548562" cy="584775"/>
          </a:xfrm>
          <a:prstGeom prst="rect">
            <a:avLst/>
          </a:prstGeom>
          <a:solidFill>
            <a:schemeClr val="accent5">
              <a:lumMod val="20000"/>
              <a:lumOff val="80000"/>
            </a:schemeClr>
          </a:solidFill>
        </p:spPr>
        <p:txBody>
          <a:bodyPr wrap="square" rtlCol="0">
            <a:spAutoFit/>
          </a:bodyPr>
          <a:lstStyle/>
          <a:p>
            <a:r>
              <a:rPr lang="en-US" sz="1600" dirty="0" smtClean="0"/>
              <a:t>Through media reporting, we (the voter) have come to expect polls to be more accurate than they turn out to be.  </a:t>
            </a:r>
            <a:endParaRPr lang="en-US" sz="1600" dirty="0"/>
          </a:p>
        </p:txBody>
      </p:sp>
    </p:spTree>
    <p:extLst>
      <p:ext uri="{BB962C8B-B14F-4D97-AF65-F5344CB8AC3E}">
        <p14:creationId xmlns:p14="http://schemas.microsoft.com/office/powerpoint/2010/main" val="2907974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Election</a:t>
            </a:r>
          </a:p>
          <a:p>
            <a:r>
              <a:rPr lang="en-US" sz="2000" b="1" dirty="0">
                <a:solidFill>
                  <a:schemeClr val="accent1"/>
                </a:solidFill>
              </a:rPr>
              <a:t>2020 v. 2016:  Changes in Demographic Voting Patterns</a:t>
            </a:r>
          </a:p>
        </p:txBody>
      </p:sp>
      <p:sp>
        <p:nvSpPr>
          <p:cNvPr id="3" name="TextBox 2"/>
          <p:cNvSpPr txBox="1"/>
          <p:nvPr/>
        </p:nvSpPr>
        <p:spPr>
          <a:xfrm>
            <a:off x="5029200" y="1214673"/>
            <a:ext cx="3810000" cy="2031325"/>
          </a:xfrm>
          <a:prstGeom prst="rect">
            <a:avLst/>
          </a:prstGeom>
          <a:solidFill>
            <a:schemeClr val="accent5">
              <a:lumMod val="20000"/>
              <a:lumOff val="80000"/>
            </a:schemeClr>
          </a:solidFill>
        </p:spPr>
        <p:txBody>
          <a:bodyPr wrap="square" rtlCol="0">
            <a:spAutoFit/>
          </a:bodyPr>
          <a:lstStyle/>
          <a:p>
            <a:r>
              <a:rPr lang="en-US" dirty="0"/>
              <a:t>In 2016, Trump won the 65+ age group, 52% to 45%.  In 2020, polls suggests that this age group is leaning more heavily to Joe Biden, presumably because of Trump’s management of the coronavirus, which affects this age group most</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53787"/>
            <a:ext cx="4648200" cy="2362200"/>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304800" y="1136838"/>
            <a:ext cx="4648200" cy="2368362"/>
          </a:xfrm>
          <a:prstGeom prst="rect">
            <a:avLst/>
          </a:prstGeom>
          <a:noFill/>
          <a:ln>
            <a:noFill/>
          </a:ln>
        </p:spPr>
      </p:pic>
      <p:sp>
        <p:nvSpPr>
          <p:cNvPr id="8" name="TextBox 7"/>
          <p:cNvSpPr txBox="1"/>
          <p:nvPr/>
        </p:nvSpPr>
        <p:spPr>
          <a:xfrm>
            <a:off x="5056632" y="3653787"/>
            <a:ext cx="3810000" cy="2031325"/>
          </a:xfrm>
          <a:prstGeom prst="rect">
            <a:avLst/>
          </a:prstGeom>
          <a:solidFill>
            <a:schemeClr val="accent2">
              <a:lumMod val="20000"/>
              <a:lumOff val="80000"/>
            </a:schemeClr>
          </a:solidFill>
        </p:spPr>
        <p:txBody>
          <a:bodyPr wrap="square" rtlCol="0">
            <a:spAutoFit/>
          </a:bodyPr>
          <a:lstStyle/>
          <a:p>
            <a:r>
              <a:rPr lang="en-US" dirty="0"/>
              <a:t>At the RNC Convention (Aug 2020), a number of black men spoke favorably of Donald Trump, one being former NFL star, Hershel Walker.  Trump believes he can win the votes of more black men in 2020</a:t>
            </a:r>
          </a:p>
        </p:txBody>
      </p:sp>
    </p:spTree>
    <p:extLst>
      <p:ext uri="{BB962C8B-B14F-4D97-AF65-F5344CB8AC3E}">
        <p14:creationId xmlns:p14="http://schemas.microsoft.com/office/powerpoint/2010/main" val="1771130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199" y="228600"/>
            <a:ext cx="8277225" cy="954107"/>
          </a:xfrm>
          <a:prstGeom prst="rect">
            <a:avLst/>
          </a:prstGeom>
          <a:noFill/>
        </p:spPr>
        <p:txBody>
          <a:bodyPr wrap="square" rtlCol="0">
            <a:spAutoFit/>
          </a:bodyPr>
          <a:lstStyle/>
          <a:p>
            <a:r>
              <a:rPr lang="en-US" sz="3600" b="1" dirty="0" smtClean="0">
                <a:solidFill>
                  <a:schemeClr val="accent1"/>
                </a:solidFill>
              </a:rPr>
              <a:t>The 2020 Presidential Election</a:t>
            </a:r>
            <a:br>
              <a:rPr lang="en-US" sz="3600" b="1" dirty="0" smtClean="0">
                <a:solidFill>
                  <a:schemeClr val="accent1"/>
                </a:solidFill>
              </a:rPr>
            </a:br>
            <a:r>
              <a:rPr lang="en-US" sz="2000" b="1" dirty="0" smtClean="0">
                <a:solidFill>
                  <a:schemeClr val="accent1"/>
                </a:solidFill>
              </a:rPr>
              <a:t>Polling Errors in the Battleground States (11/2/2020)</a:t>
            </a:r>
            <a:endParaRPr lang="en-US" sz="2000" b="1" dirty="0">
              <a:solidFill>
                <a:schemeClr val="accent1"/>
              </a:solidFill>
            </a:endParaRPr>
          </a:p>
        </p:txBody>
      </p:sp>
      <p:sp>
        <p:nvSpPr>
          <p:cNvPr id="7" name="TextBox 6"/>
          <p:cNvSpPr txBox="1"/>
          <p:nvPr/>
        </p:nvSpPr>
        <p:spPr>
          <a:xfrm>
            <a:off x="4724400" y="1832843"/>
            <a:ext cx="4267200" cy="4493538"/>
          </a:xfrm>
          <a:prstGeom prst="rect">
            <a:avLst/>
          </a:prstGeom>
          <a:noFill/>
        </p:spPr>
        <p:txBody>
          <a:bodyPr wrap="square" rtlCol="0">
            <a:spAutoFit/>
          </a:bodyPr>
          <a:lstStyle/>
          <a:p>
            <a:r>
              <a:rPr lang="en-US" sz="1100" b="1" u="sng" dirty="0"/>
              <a:t>Wisconsin</a:t>
            </a:r>
          </a:p>
          <a:p>
            <a:r>
              <a:rPr lang="en-US" sz="1100" dirty="0" smtClean="0"/>
              <a:t>Biden won by a margin of 0.6% (49.4% to Trump’s 48.8%)</a:t>
            </a:r>
            <a:br>
              <a:rPr lang="en-US" sz="1100" dirty="0" smtClean="0"/>
            </a:br>
            <a:endParaRPr lang="en-US" sz="1100" dirty="0"/>
          </a:p>
          <a:p>
            <a:r>
              <a:rPr lang="en-US" sz="1100" b="1" u="sng" dirty="0" smtClean="0"/>
              <a:t>Michigan</a:t>
            </a:r>
          </a:p>
          <a:p>
            <a:r>
              <a:rPr lang="en-US" sz="1100" dirty="0"/>
              <a:t>Biden won by a margin of </a:t>
            </a:r>
            <a:r>
              <a:rPr lang="en-US" sz="1100" dirty="0" smtClean="0"/>
              <a:t>2.6</a:t>
            </a:r>
            <a:r>
              <a:rPr lang="en-US" sz="1100" dirty="0"/>
              <a:t>% </a:t>
            </a:r>
            <a:r>
              <a:rPr lang="en-US" sz="1100" dirty="0" smtClean="0"/>
              <a:t>(50.5% </a:t>
            </a:r>
            <a:r>
              <a:rPr lang="en-US" sz="1100" dirty="0"/>
              <a:t>to Trump’s </a:t>
            </a:r>
            <a:r>
              <a:rPr lang="en-US" sz="1100" dirty="0" smtClean="0"/>
              <a:t>47.9%) </a:t>
            </a:r>
          </a:p>
          <a:p>
            <a:endParaRPr lang="en-US" sz="1100" b="1" u="sng" dirty="0"/>
          </a:p>
          <a:p>
            <a:r>
              <a:rPr lang="en-US" sz="1100" b="1" u="sng" dirty="0" smtClean="0"/>
              <a:t>Ohio</a:t>
            </a:r>
          </a:p>
          <a:p>
            <a:r>
              <a:rPr lang="en-US" sz="1100" dirty="0"/>
              <a:t>Trump won by a margin of </a:t>
            </a:r>
            <a:r>
              <a:rPr lang="en-US" sz="1100" dirty="0" smtClean="0"/>
              <a:t>8.1% </a:t>
            </a:r>
            <a:r>
              <a:rPr lang="en-US" sz="1100" dirty="0"/>
              <a:t>(</a:t>
            </a:r>
            <a:r>
              <a:rPr lang="en-US" sz="1100" dirty="0" smtClean="0"/>
              <a:t>53.3% </a:t>
            </a:r>
            <a:r>
              <a:rPr lang="en-US" sz="1100" dirty="0"/>
              <a:t>to Biden’s </a:t>
            </a:r>
            <a:r>
              <a:rPr lang="en-US" sz="1100" dirty="0" smtClean="0"/>
              <a:t>45.2%)</a:t>
            </a:r>
            <a:endParaRPr lang="en-US" sz="1100" dirty="0"/>
          </a:p>
          <a:p>
            <a:endParaRPr lang="en-US" sz="1100" b="1" u="sng" dirty="0" smtClean="0"/>
          </a:p>
          <a:p>
            <a:r>
              <a:rPr lang="en-US" sz="1100" b="1" u="sng" dirty="0" smtClean="0"/>
              <a:t>Pennsylvania</a:t>
            </a:r>
          </a:p>
          <a:p>
            <a:r>
              <a:rPr lang="en-US" sz="1100" dirty="0"/>
              <a:t>Biden won by a margin of </a:t>
            </a:r>
            <a:r>
              <a:rPr lang="en-US" sz="1100" dirty="0" smtClean="0"/>
              <a:t>1.1% (49.9% </a:t>
            </a:r>
            <a:r>
              <a:rPr lang="en-US" sz="1100" dirty="0"/>
              <a:t>to Trump’s </a:t>
            </a:r>
            <a:r>
              <a:rPr lang="en-US" sz="1100" dirty="0" smtClean="0"/>
              <a:t>48.8%) </a:t>
            </a:r>
            <a:endParaRPr lang="en-US" sz="1100" dirty="0"/>
          </a:p>
          <a:p>
            <a:endParaRPr lang="en-US" sz="1100" b="1" u="sng" dirty="0" smtClean="0"/>
          </a:p>
          <a:p>
            <a:r>
              <a:rPr lang="en-US" sz="1100" b="1" u="sng" dirty="0" smtClean="0"/>
              <a:t>Florida</a:t>
            </a:r>
            <a:endParaRPr lang="en-US" sz="1100" b="1" u="sng" dirty="0"/>
          </a:p>
          <a:p>
            <a:r>
              <a:rPr lang="en-US" sz="1100" dirty="0" smtClean="0"/>
              <a:t>Trump </a:t>
            </a:r>
            <a:r>
              <a:rPr lang="en-US" sz="1100" dirty="0"/>
              <a:t>won by a margin of </a:t>
            </a:r>
            <a:r>
              <a:rPr lang="en-US" sz="1100" dirty="0" smtClean="0"/>
              <a:t>3.3</a:t>
            </a:r>
            <a:r>
              <a:rPr lang="en-US" sz="1100" dirty="0"/>
              <a:t>% </a:t>
            </a:r>
            <a:r>
              <a:rPr lang="en-US" sz="1100" dirty="0" smtClean="0"/>
              <a:t>(51.2% </a:t>
            </a:r>
            <a:r>
              <a:rPr lang="en-US" sz="1100" dirty="0"/>
              <a:t>to </a:t>
            </a:r>
            <a:r>
              <a:rPr lang="en-US" sz="1100" dirty="0" smtClean="0"/>
              <a:t>Biden’s 47.9%)</a:t>
            </a:r>
            <a:endParaRPr lang="en-US" sz="1100" dirty="0"/>
          </a:p>
          <a:p>
            <a:endParaRPr lang="en-US" sz="1100" dirty="0"/>
          </a:p>
          <a:p>
            <a:r>
              <a:rPr lang="en-US" sz="1100" b="1" u="sng" dirty="0"/>
              <a:t>North Carolina</a:t>
            </a:r>
            <a:br>
              <a:rPr lang="en-US" sz="1100" b="1" u="sng" dirty="0"/>
            </a:br>
            <a:r>
              <a:rPr lang="en-US" sz="1100" dirty="0"/>
              <a:t>Trump won by a margin of </a:t>
            </a:r>
            <a:r>
              <a:rPr lang="en-US" sz="1100" dirty="0" smtClean="0"/>
              <a:t>1.3</a:t>
            </a:r>
            <a:r>
              <a:rPr lang="en-US" sz="1100" dirty="0"/>
              <a:t>% </a:t>
            </a:r>
            <a:r>
              <a:rPr lang="en-US" sz="1100" dirty="0" smtClean="0"/>
              <a:t>(49.9% </a:t>
            </a:r>
            <a:r>
              <a:rPr lang="en-US" sz="1100" dirty="0"/>
              <a:t>to Biden’s </a:t>
            </a:r>
            <a:r>
              <a:rPr lang="en-US" sz="1100" dirty="0" smtClean="0"/>
              <a:t>48.6%)</a:t>
            </a:r>
            <a:endParaRPr lang="en-US" sz="1100" dirty="0"/>
          </a:p>
          <a:p>
            <a:endParaRPr lang="en-US" sz="1100" b="1" u="sng" dirty="0" smtClean="0"/>
          </a:p>
          <a:p>
            <a:r>
              <a:rPr lang="en-US" sz="1100" b="1" u="sng" dirty="0" smtClean="0"/>
              <a:t>Georgia</a:t>
            </a:r>
          </a:p>
          <a:p>
            <a:r>
              <a:rPr lang="en-US" sz="1100" dirty="0"/>
              <a:t>Biden won by a margin of 0.3% (</a:t>
            </a:r>
            <a:r>
              <a:rPr lang="en-US" sz="1100" dirty="0" smtClean="0"/>
              <a:t>49.5% </a:t>
            </a:r>
            <a:r>
              <a:rPr lang="en-US" sz="1100" dirty="0"/>
              <a:t>to Trump’s </a:t>
            </a:r>
            <a:r>
              <a:rPr lang="en-US" sz="1100" dirty="0" smtClean="0"/>
              <a:t>49.2%)</a:t>
            </a:r>
            <a:endParaRPr lang="en-US" sz="1100" dirty="0"/>
          </a:p>
          <a:p>
            <a:r>
              <a:rPr lang="en-US" sz="1100" dirty="0" smtClean="0"/>
              <a:t/>
            </a:r>
            <a:br>
              <a:rPr lang="en-US" sz="1100" dirty="0" smtClean="0"/>
            </a:br>
            <a:r>
              <a:rPr lang="en-US" sz="1100" b="1" u="sng" dirty="0" smtClean="0"/>
              <a:t>Arizona</a:t>
            </a:r>
            <a:r>
              <a:rPr lang="en-US" sz="1100" dirty="0" smtClean="0"/>
              <a:t> </a:t>
            </a:r>
          </a:p>
          <a:p>
            <a:r>
              <a:rPr lang="en-US" sz="1100" dirty="0" smtClean="0"/>
              <a:t>Biden won by a margin of 0.3% (49.4% to Trump’s 49.1%)</a:t>
            </a:r>
            <a:endParaRPr lang="en-US" sz="1100" dirty="0"/>
          </a:p>
          <a:p>
            <a:endParaRPr lang="en-US" sz="1100" dirty="0"/>
          </a:p>
          <a:p>
            <a:r>
              <a:rPr lang="en-US" sz="1100" b="1" u="sng" dirty="0" smtClean="0"/>
              <a:t>Texas</a:t>
            </a:r>
            <a:r>
              <a:rPr lang="en-US" sz="1100" dirty="0" smtClean="0"/>
              <a:t/>
            </a:r>
            <a:br>
              <a:rPr lang="en-US" sz="1100" dirty="0" smtClean="0"/>
            </a:br>
            <a:r>
              <a:rPr lang="en-US" sz="1100" dirty="0"/>
              <a:t>Trump won by a margin of </a:t>
            </a:r>
            <a:r>
              <a:rPr lang="en-US" sz="1100" dirty="0" smtClean="0"/>
              <a:t>5.7% (52.1% </a:t>
            </a:r>
            <a:r>
              <a:rPr lang="en-US" sz="1100" dirty="0"/>
              <a:t>to Biden’s </a:t>
            </a:r>
            <a:r>
              <a:rPr lang="en-US" sz="1100" dirty="0" smtClean="0"/>
              <a:t>46.4%)</a:t>
            </a:r>
            <a:endParaRPr lang="en-US" sz="1100" dirty="0"/>
          </a:p>
        </p:txBody>
      </p:sp>
      <p:sp>
        <p:nvSpPr>
          <p:cNvPr id="9" name="TextBox 8"/>
          <p:cNvSpPr txBox="1"/>
          <p:nvPr/>
        </p:nvSpPr>
        <p:spPr>
          <a:xfrm>
            <a:off x="4724400" y="1307068"/>
            <a:ext cx="3727699" cy="369332"/>
          </a:xfrm>
          <a:prstGeom prst="rect">
            <a:avLst/>
          </a:prstGeom>
          <a:solidFill>
            <a:schemeClr val="tx1"/>
          </a:solidFill>
        </p:spPr>
        <p:txBody>
          <a:bodyPr wrap="square" rtlCol="0">
            <a:spAutoFit/>
          </a:bodyPr>
          <a:lstStyle/>
          <a:p>
            <a:pPr algn="ctr"/>
            <a:r>
              <a:rPr lang="en-US" b="1" dirty="0" smtClean="0">
                <a:solidFill>
                  <a:schemeClr val="bg1"/>
                </a:solidFill>
              </a:rPr>
              <a:t>Battleground State Results</a:t>
            </a:r>
            <a:endParaRPr lang="en-US" b="1" dirty="0">
              <a:solidFill>
                <a:schemeClr val="bg1"/>
              </a:solidFill>
            </a:endParaRPr>
          </a:p>
        </p:txBody>
      </p:sp>
      <p:sp>
        <p:nvSpPr>
          <p:cNvPr id="6" name="AutoShape 2" descr="2020 final polling I.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3"/>
          <a:stretch>
            <a:fillRect/>
          </a:stretch>
        </p:blipFill>
        <p:spPr>
          <a:xfrm>
            <a:off x="457198" y="1250969"/>
            <a:ext cx="3886201" cy="4902592"/>
          </a:xfrm>
          <a:prstGeom prst="rect">
            <a:avLst/>
          </a:prstGeom>
        </p:spPr>
      </p:pic>
    </p:spTree>
    <p:extLst>
      <p:ext uri="{BB962C8B-B14F-4D97-AF65-F5344CB8AC3E}">
        <p14:creationId xmlns:p14="http://schemas.microsoft.com/office/powerpoint/2010/main" val="974503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a:solidFill>
                  <a:schemeClr val="accent1"/>
                </a:solidFill>
              </a:rPr>
              <a:t>2020 Presidential Campaign</a:t>
            </a:r>
          </a:p>
          <a:p>
            <a:r>
              <a:rPr lang="en-US" sz="2000" b="1" dirty="0">
                <a:solidFill>
                  <a:schemeClr val="accent1"/>
                </a:solidFill>
              </a:rPr>
              <a:t>FiveThirtyEight.com Battleground Predictions</a:t>
            </a:r>
          </a:p>
        </p:txBody>
      </p:sp>
      <p:sp>
        <p:nvSpPr>
          <p:cNvPr id="7" name="TextBox 6"/>
          <p:cNvSpPr txBox="1"/>
          <p:nvPr/>
        </p:nvSpPr>
        <p:spPr>
          <a:xfrm>
            <a:off x="5562600" y="1199782"/>
            <a:ext cx="3276600" cy="5016758"/>
          </a:xfrm>
          <a:prstGeom prst="rect">
            <a:avLst/>
          </a:prstGeom>
          <a:solidFill>
            <a:schemeClr val="accent5">
              <a:lumMod val="60000"/>
              <a:lumOff val="40000"/>
            </a:schemeClr>
          </a:solidFill>
        </p:spPr>
        <p:txBody>
          <a:bodyPr wrap="square" rtlCol="0">
            <a:spAutoFit/>
          </a:bodyPr>
          <a:lstStyle/>
          <a:p>
            <a:r>
              <a:rPr lang="en-US" sz="1600" dirty="0" smtClean="0"/>
              <a:t>The various shades of red indicate the degrees to which Trump’s vote share was under-estimated by the polls inputted into the “538” forecasting model </a:t>
            </a:r>
          </a:p>
          <a:p>
            <a:endParaRPr lang="en-US" sz="1600" dirty="0"/>
          </a:p>
          <a:p>
            <a:r>
              <a:rPr lang="en-US" sz="1600" dirty="0" smtClean="0"/>
              <a:t>The “shy” Trump voter was very hard to measure in the Midwest and Northern states:  </a:t>
            </a:r>
            <a:r>
              <a:rPr lang="en-US" sz="1600" dirty="0" smtClean="0"/>
              <a:t>Maine (District 2), </a:t>
            </a:r>
            <a:r>
              <a:rPr lang="en-US" sz="1600" dirty="0" smtClean="0"/>
              <a:t>Wisconsin, Michigan, Ohio, Pennsylvania</a:t>
            </a:r>
          </a:p>
          <a:p>
            <a:endParaRPr lang="en-US" sz="1600" dirty="0"/>
          </a:p>
          <a:p>
            <a:r>
              <a:rPr lang="en-US" sz="1600" dirty="0" smtClean="0"/>
              <a:t>“538” forecasting model failed to include polls that measured Trump voters well in 2016, so in the 4 years in between, most pollsters still did not figure out how to make Trump supporters feel comfortable enough to be honest when speaking to pollsters</a:t>
            </a:r>
            <a:endParaRPr lang="en-US" dirty="0"/>
          </a:p>
        </p:txBody>
      </p:sp>
      <p:pic>
        <p:nvPicPr>
          <p:cNvPr id="2" name="Picture 1"/>
          <p:cNvPicPr>
            <a:picLocks noChangeAspect="1"/>
          </p:cNvPicPr>
          <p:nvPr/>
        </p:nvPicPr>
        <p:blipFill>
          <a:blip r:embed="rId3"/>
          <a:stretch>
            <a:fillRect/>
          </a:stretch>
        </p:blipFill>
        <p:spPr>
          <a:xfrm>
            <a:off x="533400" y="1199782"/>
            <a:ext cx="4877776" cy="5124450"/>
          </a:xfrm>
          <a:prstGeom prst="rect">
            <a:avLst/>
          </a:prstGeom>
        </p:spPr>
      </p:pic>
    </p:spTree>
    <p:extLst>
      <p:ext uri="{BB962C8B-B14F-4D97-AF65-F5344CB8AC3E}">
        <p14:creationId xmlns:p14="http://schemas.microsoft.com/office/powerpoint/2010/main" val="2336634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28600"/>
            <a:ext cx="8077200" cy="892552"/>
          </a:xfrm>
          <a:prstGeom prst="rect">
            <a:avLst/>
          </a:prstGeom>
          <a:noFill/>
        </p:spPr>
        <p:txBody>
          <a:bodyPr wrap="square" rtlCol="0">
            <a:spAutoFit/>
          </a:bodyPr>
          <a:lstStyle/>
          <a:p>
            <a:pPr algn="ctr"/>
            <a:r>
              <a:rPr lang="en-US" sz="3200" b="1" dirty="0">
                <a:solidFill>
                  <a:schemeClr val="accent1"/>
                </a:solidFill>
              </a:rPr>
              <a:t>A 269-269 Tie in the Electoral College</a:t>
            </a:r>
          </a:p>
          <a:p>
            <a:r>
              <a:rPr lang="en-US" sz="2000" b="1" dirty="0">
                <a:solidFill>
                  <a:schemeClr val="accent1"/>
                </a:solidFill>
              </a:rPr>
              <a:t>Is a Tie a Real Possibility in 2020??</a:t>
            </a:r>
          </a:p>
        </p:txBody>
      </p:sp>
      <p:sp>
        <p:nvSpPr>
          <p:cNvPr id="9" name="TextBox 8"/>
          <p:cNvSpPr txBox="1"/>
          <p:nvPr/>
        </p:nvSpPr>
        <p:spPr>
          <a:xfrm>
            <a:off x="609600" y="5272499"/>
            <a:ext cx="6302830" cy="830997"/>
          </a:xfrm>
          <a:prstGeom prst="rect">
            <a:avLst/>
          </a:prstGeom>
          <a:solidFill>
            <a:schemeClr val="bg1">
              <a:lumMod val="95000"/>
            </a:schemeClr>
          </a:solidFill>
        </p:spPr>
        <p:txBody>
          <a:bodyPr wrap="square" rtlCol="0">
            <a:spAutoFit/>
          </a:bodyPr>
          <a:lstStyle/>
          <a:p>
            <a:r>
              <a:rPr lang="en-US" sz="1600" b="1" u="sng" dirty="0"/>
              <a:t>The Battleground States</a:t>
            </a:r>
            <a:r>
              <a:rPr lang="en-US" sz="1600" dirty="0"/>
              <a:t>:</a:t>
            </a:r>
          </a:p>
          <a:p>
            <a:r>
              <a:rPr lang="en-US" sz="1600" dirty="0"/>
              <a:t>Republican wins:  OH, NC, GA, FL, PA, one district in ME</a:t>
            </a:r>
            <a:r>
              <a:rPr lang="en-US" sz="1600" dirty="0">
                <a:solidFill>
                  <a:srgbClr val="FF0000"/>
                </a:solidFill>
              </a:rPr>
              <a:t> </a:t>
            </a:r>
          </a:p>
          <a:p>
            <a:r>
              <a:rPr lang="en-US" sz="1600" dirty="0"/>
              <a:t>Democrat wins:  MN, WI, MI, NH, AZ</a:t>
            </a:r>
          </a:p>
        </p:txBody>
      </p:sp>
      <p:sp>
        <p:nvSpPr>
          <p:cNvPr id="3" name="TextBox 2"/>
          <p:cNvSpPr txBox="1"/>
          <p:nvPr/>
        </p:nvSpPr>
        <p:spPr>
          <a:xfrm>
            <a:off x="5791200" y="1272873"/>
            <a:ext cx="3048000" cy="3970318"/>
          </a:xfrm>
          <a:prstGeom prst="rect">
            <a:avLst/>
          </a:prstGeom>
          <a:noFill/>
        </p:spPr>
        <p:txBody>
          <a:bodyPr wrap="square" rtlCol="0">
            <a:spAutoFit/>
          </a:bodyPr>
          <a:lstStyle/>
          <a:p>
            <a:r>
              <a:rPr lang="en-US" dirty="0"/>
              <a:t>The potential for a tie in the Electoral College is possible on Election Night (2020)</a:t>
            </a:r>
          </a:p>
          <a:p>
            <a:endParaRPr lang="en-US" dirty="0"/>
          </a:p>
          <a:p>
            <a:r>
              <a:rPr lang="en-US" dirty="0"/>
              <a:t>Donald Trump would have to win all or most of the battleground states, just as was the case in 2016</a:t>
            </a:r>
          </a:p>
          <a:p>
            <a:endParaRPr lang="en-US" dirty="0"/>
          </a:p>
          <a:p>
            <a:r>
              <a:rPr lang="en-US" dirty="0"/>
              <a:t>The key state would be Pennsylvania.  Biden is favored to win Pennsylvania, but Trump prevailed there in 2016</a:t>
            </a:r>
          </a:p>
        </p:txBody>
      </p:sp>
      <p:pic>
        <p:nvPicPr>
          <p:cNvPr id="4" name="Picture 3"/>
          <p:cNvPicPr>
            <a:picLocks noChangeAspect="1"/>
          </p:cNvPicPr>
          <p:nvPr/>
        </p:nvPicPr>
        <p:blipFill>
          <a:blip r:embed="rId3"/>
          <a:stretch>
            <a:fillRect/>
          </a:stretch>
        </p:blipFill>
        <p:spPr>
          <a:xfrm>
            <a:off x="609600" y="1233789"/>
            <a:ext cx="5009722" cy="3947811"/>
          </a:xfrm>
          <a:prstGeom prst="rect">
            <a:avLst/>
          </a:prstGeom>
        </p:spPr>
      </p:pic>
    </p:spTree>
    <p:extLst>
      <p:ext uri="{BB962C8B-B14F-4D97-AF65-F5344CB8AC3E}">
        <p14:creationId xmlns:p14="http://schemas.microsoft.com/office/powerpoint/2010/main" val="18253069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14400" y="2743200"/>
            <a:ext cx="7239000" cy="1673225"/>
          </a:xfrm>
        </p:spPr>
        <p:txBody>
          <a:bodyPr/>
          <a:lstStyle/>
          <a:p>
            <a:r>
              <a:rPr lang="en-US" dirty="0" smtClean="0"/>
              <a:t>Late </a:t>
            </a:r>
            <a:r>
              <a:rPr lang="en-US" dirty="0"/>
              <a:t>August 2020 (</a:t>
            </a:r>
            <a:r>
              <a:rPr lang="en-US" dirty="0" smtClean="0"/>
              <a:t>post-Convention Polls)</a:t>
            </a:r>
            <a:endParaRPr lang="en-US" dirty="0"/>
          </a:p>
        </p:txBody>
      </p:sp>
      <p:sp>
        <p:nvSpPr>
          <p:cNvPr id="3" name="Title 2"/>
          <p:cNvSpPr>
            <a:spLocks noGrp="1"/>
          </p:cNvSpPr>
          <p:nvPr>
            <p:ph type="title"/>
          </p:nvPr>
        </p:nvSpPr>
        <p:spPr/>
        <p:txBody>
          <a:bodyPr>
            <a:normAutofit/>
          </a:bodyPr>
          <a:lstStyle/>
          <a:p>
            <a:r>
              <a:rPr lang="en-US" dirty="0" smtClean="0"/>
              <a:t>The State of the Race</a:t>
            </a:r>
            <a:br>
              <a:rPr lang="en-US" dirty="0" smtClean="0"/>
            </a:br>
            <a:r>
              <a:rPr lang="en-US" sz="2200" dirty="0" smtClean="0"/>
              <a:t>Post-DNC and RNC Conventions</a:t>
            </a:r>
            <a:endParaRPr lang="en-US" sz="2200" dirty="0"/>
          </a:p>
        </p:txBody>
      </p:sp>
    </p:spTree>
    <p:extLst>
      <p:ext uri="{BB962C8B-B14F-4D97-AF65-F5344CB8AC3E}">
        <p14:creationId xmlns:p14="http://schemas.microsoft.com/office/powerpoint/2010/main" val="34300503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5" y="238803"/>
            <a:ext cx="9115425" cy="954107"/>
          </a:xfrm>
          <a:prstGeom prst="rect">
            <a:avLst/>
          </a:prstGeom>
          <a:noFill/>
        </p:spPr>
        <p:txBody>
          <a:bodyPr wrap="square" rtlCol="0">
            <a:spAutoFit/>
          </a:bodyPr>
          <a:lstStyle/>
          <a:p>
            <a:pPr algn="ctr"/>
            <a:r>
              <a:rPr lang="en-US" sz="3600" b="1" dirty="0">
                <a:solidFill>
                  <a:schemeClr val="accent1"/>
                </a:solidFill>
              </a:rPr>
              <a:t>The Battleground States </a:t>
            </a:r>
          </a:p>
          <a:p>
            <a:pPr algn="ctr"/>
            <a:r>
              <a:rPr lang="en-US" sz="2000" b="1" dirty="0">
                <a:solidFill>
                  <a:schemeClr val="accent1"/>
                </a:solidFill>
              </a:rPr>
              <a:t>270towin.com:  August 25 2020</a:t>
            </a:r>
          </a:p>
        </p:txBody>
      </p:sp>
      <p:sp>
        <p:nvSpPr>
          <p:cNvPr id="3" name="TextBox 2"/>
          <p:cNvSpPr txBox="1"/>
          <p:nvPr/>
        </p:nvSpPr>
        <p:spPr>
          <a:xfrm>
            <a:off x="5562600" y="1226438"/>
            <a:ext cx="3352800" cy="5078313"/>
          </a:xfrm>
          <a:prstGeom prst="rect">
            <a:avLst/>
          </a:prstGeom>
          <a:solidFill>
            <a:schemeClr val="accent5">
              <a:lumMod val="20000"/>
              <a:lumOff val="80000"/>
            </a:schemeClr>
          </a:solidFill>
          <a:ln>
            <a:solidFill>
              <a:schemeClr val="bg1"/>
            </a:solidFill>
          </a:ln>
        </p:spPr>
        <p:txBody>
          <a:bodyPr wrap="square" rtlCol="0">
            <a:spAutoFit/>
          </a:bodyPr>
          <a:lstStyle/>
          <a:p>
            <a:r>
              <a:rPr lang="en-US" dirty="0"/>
              <a:t>According to 270towin.com, according to polling data in the states, if the election were held on Aug. 25</a:t>
            </a:r>
            <a:r>
              <a:rPr lang="en-US" baseline="30000" dirty="0"/>
              <a:t>th</a:t>
            </a:r>
            <a:r>
              <a:rPr lang="en-US" dirty="0"/>
              <a:t> 2020, Biden would win</a:t>
            </a:r>
          </a:p>
          <a:p>
            <a:endParaRPr lang="en-US" dirty="0"/>
          </a:p>
          <a:p>
            <a:r>
              <a:rPr lang="en-US" dirty="0"/>
              <a:t>For Trump to win, he needs to win all of the “battleground” (brown-colored) states—Ohio, NC, Georgia, Florida, and Arizona—plus one more, such as Wisconsin or Minnesota, and one 1 electoral vote from Maine</a:t>
            </a:r>
          </a:p>
          <a:p>
            <a:endParaRPr lang="en-US" dirty="0"/>
          </a:p>
          <a:p>
            <a:r>
              <a:rPr lang="en-US" dirty="0"/>
              <a:t>Trump won the “battleground” states in 2016, plus Michigan, Wisconsin, and Pennsylvania</a:t>
            </a:r>
          </a:p>
        </p:txBody>
      </p:sp>
      <p:pic>
        <p:nvPicPr>
          <p:cNvPr id="4" name="Picture 3"/>
          <p:cNvPicPr>
            <a:picLocks noChangeAspect="1"/>
          </p:cNvPicPr>
          <p:nvPr/>
        </p:nvPicPr>
        <p:blipFill>
          <a:blip r:embed="rId3"/>
          <a:stretch>
            <a:fillRect/>
          </a:stretch>
        </p:blipFill>
        <p:spPr>
          <a:xfrm>
            <a:off x="457200" y="1405247"/>
            <a:ext cx="5001212" cy="3848100"/>
          </a:xfrm>
          <a:prstGeom prst="rect">
            <a:avLst/>
          </a:prstGeom>
        </p:spPr>
      </p:pic>
      <p:pic>
        <p:nvPicPr>
          <p:cNvPr id="7" name="Picture 6"/>
          <p:cNvPicPr>
            <a:picLocks noChangeAspect="1"/>
          </p:cNvPicPr>
          <p:nvPr/>
        </p:nvPicPr>
        <p:blipFill>
          <a:blip r:embed="rId4"/>
          <a:stretch>
            <a:fillRect/>
          </a:stretch>
        </p:blipFill>
        <p:spPr>
          <a:xfrm>
            <a:off x="3581400" y="5105400"/>
            <a:ext cx="825667" cy="1028700"/>
          </a:xfrm>
          <a:prstGeom prst="rect">
            <a:avLst/>
          </a:prstGeom>
        </p:spPr>
      </p:pic>
      <p:pic>
        <p:nvPicPr>
          <p:cNvPr id="8" name="Picture 7"/>
          <p:cNvPicPr>
            <a:picLocks noChangeAspect="1"/>
          </p:cNvPicPr>
          <p:nvPr/>
        </p:nvPicPr>
        <p:blipFill>
          <a:blip r:embed="rId5"/>
          <a:stretch>
            <a:fillRect/>
          </a:stretch>
        </p:blipFill>
        <p:spPr>
          <a:xfrm>
            <a:off x="3343949" y="4923032"/>
            <a:ext cx="1295400" cy="152400"/>
          </a:xfrm>
          <a:prstGeom prst="rect">
            <a:avLst/>
          </a:prstGeom>
        </p:spPr>
      </p:pic>
    </p:spTree>
    <p:extLst>
      <p:ext uri="{BB962C8B-B14F-4D97-AF65-F5344CB8AC3E}">
        <p14:creationId xmlns:p14="http://schemas.microsoft.com/office/powerpoint/2010/main" val="1845081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38803"/>
            <a:ext cx="8610600" cy="954107"/>
          </a:xfrm>
          <a:prstGeom prst="rect">
            <a:avLst/>
          </a:prstGeom>
          <a:noFill/>
        </p:spPr>
        <p:txBody>
          <a:bodyPr wrap="square" rtlCol="0">
            <a:spAutoFit/>
          </a:bodyPr>
          <a:lstStyle/>
          <a:p>
            <a:r>
              <a:rPr lang="en-US" sz="3600" b="1" dirty="0">
                <a:solidFill>
                  <a:schemeClr val="accent1"/>
                </a:solidFill>
              </a:rPr>
              <a:t>Presidential Polling</a:t>
            </a:r>
          </a:p>
          <a:p>
            <a:r>
              <a:rPr lang="en-US" sz="2000" b="1" dirty="0">
                <a:solidFill>
                  <a:schemeClr val="accent1"/>
                </a:solidFill>
              </a:rPr>
              <a:t>RealClearPolitics.com (August 25 2020)</a:t>
            </a:r>
          </a:p>
        </p:txBody>
      </p:sp>
      <p:sp>
        <p:nvSpPr>
          <p:cNvPr id="3" name="TextBox 2"/>
          <p:cNvSpPr txBox="1"/>
          <p:nvPr/>
        </p:nvSpPr>
        <p:spPr>
          <a:xfrm>
            <a:off x="5410200" y="1295400"/>
            <a:ext cx="3352800" cy="3416320"/>
          </a:xfrm>
          <a:prstGeom prst="rect">
            <a:avLst/>
          </a:prstGeom>
          <a:solidFill>
            <a:schemeClr val="accent1">
              <a:lumMod val="20000"/>
              <a:lumOff val="80000"/>
            </a:schemeClr>
          </a:solidFill>
          <a:ln>
            <a:solidFill>
              <a:schemeClr val="bg1"/>
            </a:solidFill>
          </a:ln>
        </p:spPr>
        <p:txBody>
          <a:bodyPr wrap="square" rtlCol="0">
            <a:spAutoFit/>
          </a:bodyPr>
          <a:lstStyle/>
          <a:p>
            <a:r>
              <a:rPr lang="en-US" dirty="0"/>
              <a:t>RealClearPolitic.com averages the polling results of reputable polling organizations over time</a:t>
            </a:r>
          </a:p>
          <a:p>
            <a:endParaRPr lang="en-US" dirty="0"/>
          </a:p>
          <a:p>
            <a:r>
              <a:rPr lang="en-US" dirty="0"/>
              <a:t>As of Aug. 25, 2020, Joe Biden has a 6.9% lead in average nationwide polling over Donald Trump</a:t>
            </a:r>
          </a:p>
          <a:p>
            <a:endParaRPr lang="en-US" dirty="0"/>
          </a:p>
          <a:p>
            <a:r>
              <a:rPr lang="en-US" dirty="0"/>
              <a:t>On this date in 2016, Hillary Clinton held a 4.5% lead over Donald Trump</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324524" y="1259454"/>
            <a:ext cx="4933276" cy="3541146"/>
          </a:xfrm>
          <a:prstGeom prst="rect">
            <a:avLst/>
          </a:prstGeom>
          <a:noFill/>
          <a:ln>
            <a:noFill/>
          </a:ln>
        </p:spPr>
      </p:pic>
    </p:spTree>
    <p:extLst>
      <p:ext uri="{BB962C8B-B14F-4D97-AF65-F5344CB8AC3E}">
        <p14:creationId xmlns:p14="http://schemas.microsoft.com/office/powerpoint/2010/main" val="1135663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38803"/>
            <a:ext cx="8610600" cy="954107"/>
          </a:xfrm>
          <a:prstGeom prst="rect">
            <a:avLst/>
          </a:prstGeom>
          <a:noFill/>
        </p:spPr>
        <p:txBody>
          <a:bodyPr wrap="square" rtlCol="0">
            <a:spAutoFit/>
          </a:bodyPr>
          <a:lstStyle/>
          <a:p>
            <a:r>
              <a:rPr lang="en-US" sz="3600" b="1" dirty="0">
                <a:solidFill>
                  <a:schemeClr val="accent1"/>
                </a:solidFill>
              </a:rPr>
              <a:t>Presidential Polling</a:t>
            </a:r>
          </a:p>
          <a:p>
            <a:r>
              <a:rPr lang="en-US" sz="2000" b="1" dirty="0">
                <a:solidFill>
                  <a:schemeClr val="accent1"/>
                </a:solidFill>
              </a:rPr>
              <a:t>FiveThirtyEight.com (August 28 2020)</a:t>
            </a:r>
          </a:p>
        </p:txBody>
      </p:sp>
      <p:sp>
        <p:nvSpPr>
          <p:cNvPr id="3" name="TextBox 2"/>
          <p:cNvSpPr txBox="1"/>
          <p:nvPr/>
        </p:nvSpPr>
        <p:spPr>
          <a:xfrm>
            <a:off x="4191000" y="1295400"/>
            <a:ext cx="4572000" cy="2031325"/>
          </a:xfrm>
          <a:prstGeom prst="rect">
            <a:avLst/>
          </a:prstGeom>
          <a:solidFill>
            <a:schemeClr val="accent3">
              <a:lumMod val="40000"/>
              <a:lumOff val="60000"/>
            </a:schemeClr>
          </a:solidFill>
          <a:ln>
            <a:solidFill>
              <a:schemeClr val="bg1"/>
            </a:solidFill>
          </a:ln>
        </p:spPr>
        <p:txBody>
          <a:bodyPr wrap="square" rtlCol="0">
            <a:spAutoFit/>
          </a:bodyPr>
          <a:lstStyle/>
          <a:p>
            <a:r>
              <a:rPr lang="en-US" dirty="0"/>
              <a:t>FiveThirtyEight.com forecasts (predicts) who will win a presidential election, using polling data and other factors</a:t>
            </a:r>
          </a:p>
          <a:p>
            <a:endParaRPr lang="en-US" dirty="0"/>
          </a:p>
          <a:p>
            <a:r>
              <a:rPr lang="en-US" dirty="0"/>
              <a:t>As of August 26, 2020, Joe Biden has a 6% lead in the “538” prediction as to what it believes will be the nationwide vote</a:t>
            </a:r>
          </a:p>
        </p:txBody>
      </p:sp>
      <p:pic>
        <p:nvPicPr>
          <p:cNvPr id="4" name="Picture 3"/>
          <p:cNvPicPr>
            <a:picLocks noChangeAspect="1"/>
          </p:cNvPicPr>
          <p:nvPr/>
        </p:nvPicPr>
        <p:blipFill>
          <a:blip r:embed="rId3"/>
          <a:stretch>
            <a:fillRect/>
          </a:stretch>
        </p:blipFill>
        <p:spPr>
          <a:xfrm>
            <a:off x="304800" y="1228653"/>
            <a:ext cx="3810000" cy="2886147"/>
          </a:xfrm>
          <a:prstGeom prst="rect">
            <a:avLst/>
          </a:prstGeom>
        </p:spPr>
      </p:pic>
      <p:pic>
        <p:nvPicPr>
          <p:cNvPr id="5" name="Picture 4"/>
          <p:cNvPicPr>
            <a:picLocks noChangeAspect="1"/>
          </p:cNvPicPr>
          <p:nvPr/>
        </p:nvPicPr>
        <p:blipFill>
          <a:blip r:embed="rId4"/>
          <a:stretch>
            <a:fillRect/>
          </a:stretch>
        </p:blipFill>
        <p:spPr>
          <a:xfrm>
            <a:off x="1418177" y="4267200"/>
            <a:ext cx="2702719" cy="2036296"/>
          </a:xfrm>
          <a:prstGeom prst="rect">
            <a:avLst/>
          </a:prstGeom>
        </p:spPr>
      </p:pic>
      <p:sp>
        <p:nvSpPr>
          <p:cNvPr id="6" name="TextBox 5"/>
          <p:cNvSpPr txBox="1"/>
          <p:nvPr/>
        </p:nvSpPr>
        <p:spPr>
          <a:xfrm>
            <a:off x="4267200" y="3995172"/>
            <a:ext cx="4495800" cy="2308324"/>
          </a:xfrm>
          <a:prstGeom prst="rect">
            <a:avLst/>
          </a:prstGeom>
          <a:solidFill>
            <a:schemeClr val="accent2">
              <a:lumMod val="20000"/>
              <a:lumOff val="80000"/>
            </a:schemeClr>
          </a:solidFill>
        </p:spPr>
        <p:txBody>
          <a:bodyPr wrap="square" rtlCol="0">
            <a:spAutoFit/>
          </a:bodyPr>
          <a:lstStyle/>
          <a:p>
            <a:r>
              <a:rPr lang="en-US" dirty="0"/>
              <a:t>FiveThirtyEight.com predicts that Biden has a 69% likelihood of winning the election.</a:t>
            </a:r>
          </a:p>
          <a:p>
            <a:endParaRPr lang="en-US" dirty="0"/>
          </a:p>
          <a:p>
            <a:r>
              <a:rPr lang="en-US" dirty="0"/>
              <a:t>In 2016, “538” predicted that Hillary Clinton had a 73% likelihood of winning, which simply indicates that political science is not an exact science</a:t>
            </a:r>
          </a:p>
        </p:txBody>
      </p:sp>
    </p:spTree>
    <p:extLst>
      <p:ext uri="{BB962C8B-B14F-4D97-AF65-F5344CB8AC3E}">
        <p14:creationId xmlns:p14="http://schemas.microsoft.com/office/powerpoint/2010/main" val="4422585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5.0.4.2251"/>
  <p:tag name="PPTVERSION" val="14"/>
  <p:tag name="TPOS" val="2"/>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7885</TotalTime>
  <Words>7919</Words>
  <Application>Microsoft Office PowerPoint</Application>
  <PresentationFormat>On-screen Show (4:3)</PresentationFormat>
  <Paragraphs>518</Paragraphs>
  <Slides>41</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Calibri</vt:lpstr>
      <vt:lpstr>Georgia</vt:lpstr>
      <vt:lpstr>Wingdings</vt:lpstr>
      <vt:lpstr>Wingdings 2</vt:lpstr>
      <vt:lpstr>Civic</vt:lpstr>
      <vt:lpstr>The 2020 Presidential Election Campaign</vt:lpstr>
      <vt:lpstr>PowerPoint Presentation</vt:lpstr>
      <vt:lpstr>PowerPoint Presentation</vt:lpstr>
      <vt:lpstr>PowerPoint Presentation</vt:lpstr>
      <vt:lpstr>PowerPoint Presentation</vt:lpstr>
      <vt:lpstr>The State of the Race Post-DNC and RNC Conventions</vt:lpstr>
      <vt:lpstr>PowerPoint Presentation</vt:lpstr>
      <vt:lpstr>PowerPoint Presentation</vt:lpstr>
      <vt:lpstr>PowerPoint Presentation</vt:lpstr>
      <vt:lpstr>PowerPoint Presentation</vt:lpstr>
      <vt:lpstr>PowerPoint Presentation</vt:lpstr>
      <vt:lpstr>Policy and Valence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Fundraising</vt:lpstr>
      <vt:lpstr>PowerPoint Presentation</vt:lpstr>
      <vt:lpstr>Campaign Controversies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Presidential Election Outcome</vt:lpstr>
      <vt:lpstr>PowerPoint Presentation</vt:lpstr>
      <vt:lpstr>PowerPoint Presentation</vt:lpstr>
      <vt:lpstr>PowerPoint Presentation</vt:lpstr>
      <vt:lpstr>PowerPoint Presentation</vt:lpstr>
      <vt:lpstr>PowerPoint Presentation</vt:lpstr>
      <vt:lpstr>Post-Election Analysis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Clay</dc:creator>
  <cp:lastModifiedBy>Microsoft account</cp:lastModifiedBy>
  <cp:revision>374</cp:revision>
  <dcterms:created xsi:type="dcterms:W3CDTF">2012-08-27T13:10:02Z</dcterms:created>
  <dcterms:modified xsi:type="dcterms:W3CDTF">2020-12-07T16:28:02Z</dcterms:modified>
</cp:coreProperties>
</file>